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9AC738-2A47-49AE-85C4-54FEAE9F173F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FEC68A-198A-4EF6-833E-C72C141E5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973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ctr" anchorCtr="0">
            <a:noAutofit/>
          </a:bodyPr>
          <a:lstStyle/>
          <a:p>
            <a:endParaRPr/>
          </a:p>
        </p:txBody>
      </p:sp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34348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ctr" anchorCtr="0">
            <a:noAutofit/>
          </a:bodyPr>
          <a:lstStyle/>
          <a:p>
            <a:endParaRPr/>
          </a:p>
        </p:txBody>
      </p:sp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53158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ctr" anchorCtr="0">
            <a:noAutofit/>
          </a:bodyPr>
          <a:lstStyle/>
          <a:p>
            <a:endParaRPr/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90098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ctr" anchorCtr="0">
            <a:noAutofit/>
          </a:bodyPr>
          <a:lstStyle/>
          <a:p>
            <a:endParaRPr/>
          </a:p>
        </p:txBody>
      </p:sp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7458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5A70F-86E4-49F4-8019-E09A30146AB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18C8-DDCF-4537-8F23-381FF920A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19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5A70F-86E4-49F4-8019-E09A30146AB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18C8-DDCF-4537-8F23-381FF920A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81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5A70F-86E4-49F4-8019-E09A30146AB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18C8-DDCF-4537-8F23-381FF920A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60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5A70F-86E4-49F4-8019-E09A30146AB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18C8-DDCF-4537-8F23-381FF920A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819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5A70F-86E4-49F4-8019-E09A30146AB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18C8-DDCF-4537-8F23-381FF920A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879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5A70F-86E4-49F4-8019-E09A30146AB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18C8-DDCF-4537-8F23-381FF920A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687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5A70F-86E4-49F4-8019-E09A30146AB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18C8-DDCF-4537-8F23-381FF920A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3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5A70F-86E4-49F4-8019-E09A30146AB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18C8-DDCF-4537-8F23-381FF920A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97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5A70F-86E4-49F4-8019-E09A30146AB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18C8-DDCF-4537-8F23-381FF920A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88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5A70F-86E4-49F4-8019-E09A30146AB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18C8-DDCF-4537-8F23-381FF920A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680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5A70F-86E4-49F4-8019-E09A30146AB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18C8-DDCF-4537-8F23-381FF920A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861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5A70F-86E4-49F4-8019-E09A30146AB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518C8-DDCF-4537-8F23-381FF920A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194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image" Target="../media/image8.png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image" Target="../media/image9.png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mUgnPV7Jo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La Révolution Française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360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809750" y="1"/>
            <a:ext cx="8515350" cy="714375"/>
          </a:xfrm>
        </p:spPr>
        <p:txBody>
          <a:bodyPr/>
          <a:lstStyle/>
          <a:p>
            <a:r>
              <a:rPr lang="fr-FR" altLang="fr-FR" sz="3600" b="1" dirty="0">
                <a:solidFill>
                  <a:srgbClr val="FF0000"/>
                </a:solidFill>
                <a:latin typeface="Maiandra GD" pitchFamily="34" charset="0"/>
              </a:rPr>
              <a:t>Une caricature de la société française</a:t>
            </a:r>
          </a:p>
        </p:txBody>
      </p:sp>
      <p:pic>
        <p:nvPicPr>
          <p:cNvPr id="5" name="Espace réservé du contenu 3" descr="4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810001" y="857250"/>
            <a:ext cx="4214813" cy="5653088"/>
          </a:xfrm>
        </p:spPr>
      </p:pic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8167688" y="2571751"/>
            <a:ext cx="228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2800"/>
              <a:t>La noblesse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2095501" y="1071564"/>
            <a:ext cx="22145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2800"/>
              <a:t>Le clergé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1738314" y="3500439"/>
            <a:ext cx="23574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2800"/>
              <a:t>Le tiers-état</a:t>
            </a:r>
          </a:p>
        </p:txBody>
      </p:sp>
      <p:sp>
        <p:nvSpPr>
          <p:cNvPr id="9" name="Flèche droite 8"/>
          <p:cNvSpPr/>
          <p:nvPr/>
        </p:nvSpPr>
        <p:spPr>
          <a:xfrm rot="1079250">
            <a:off x="3924301" y="1503364"/>
            <a:ext cx="1477963" cy="2047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Flèche droite 9"/>
          <p:cNvSpPr/>
          <p:nvPr/>
        </p:nvSpPr>
        <p:spPr>
          <a:xfrm rot="12702289">
            <a:off x="7808914" y="2278063"/>
            <a:ext cx="642937" cy="1762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Flèche vers le bas 10"/>
          <p:cNvSpPr/>
          <p:nvPr/>
        </p:nvSpPr>
        <p:spPr>
          <a:xfrm rot="15484816">
            <a:off x="4137820" y="3285332"/>
            <a:ext cx="201612" cy="8350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721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6" grpId="1"/>
      <p:bldP spid="7" grpId="0"/>
      <p:bldP spid="7" grpId="1"/>
      <p:bldP spid="8" grpId="0"/>
      <p:bldP spid="8" grpId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5172" y="-100295"/>
            <a:ext cx="5042705" cy="6701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5857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Comme vous le voyez, il y a des inégalités entre les trois classes sociales.</a:t>
            </a:r>
          </a:p>
          <a:p>
            <a:endParaRPr lang="fr-CA" dirty="0"/>
          </a:p>
          <a:p>
            <a:r>
              <a:rPr lang="fr-CA" dirty="0" smtClean="0"/>
              <a:t>Vous allez créer une affiche qui explique les inégalités ou les injustices  entre les trois classes sociales.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116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EE378A4E-93C2-4A41-9C68-67E24833C1C2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484311" y="685800"/>
            <a:ext cx="10018713" cy="1185333"/>
          </a:xfrm>
        </p:spPr>
        <p:txBody>
          <a:bodyPr>
            <a:normAutofit fontScale="90000"/>
          </a:bodyPr>
          <a:lstStyle/>
          <a:p>
            <a:r>
              <a:rPr lang="fr-CA" b="1" dirty="0"/>
              <a:t>La société française </a:t>
            </a:r>
            <a:r>
              <a:rPr lang="fr-CA" b="1" dirty="0" smtClean="0"/>
              <a:t>avant la Révolution Française</a:t>
            </a:r>
            <a:endParaRPr lang="fr-CA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A5523F50-B2E9-44D5-853D-880CEAFB5B92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617809" y="2457287"/>
            <a:ext cx="6885215" cy="5059161"/>
          </a:xfrm>
        </p:spPr>
        <p:txBody>
          <a:bodyPr>
            <a:normAutofit/>
          </a:bodyPr>
          <a:lstStyle/>
          <a:p>
            <a:r>
              <a:rPr lang="fr-CA" sz="2800" dirty="0"/>
              <a:t>Le tiers état représente </a:t>
            </a:r>
            <a:r>
              <a:rPr lang="fr-CA" sz="2800" dirty="0">
                <a:solidFill>
                  <a:srgbClr val="FF0000"/>
                </a:solidFill>
              </a:rPr>
              <a:t>98% de la population française. </a:t>
            </a:r>
            <a:r>
              <a:rPr lang="fr-CA" sz="2800" dirty="0"/>
              <a:t>Ce sont les paysans et les bourgeois</a:t>
            </a:r>
            <a:r>
              <a:rPr lang="fr-CA" sz="2800" dirty="0" smtClean="0"/>
              <a:t>.( </a:t>
            </a:r>
            <a:r>
              <a:rPr lang="fr-CA" sz="2800" dirty="0"/>
              <a:t>Ces derniers ont de meilleurs métiers et ont plus d’argent</a:t>
            </a:r>
            <a:r>
              <a:rPr lang="fr-CA" sz="2800" dirty="0" smtClean="0"/>
              <a:t>.) </a:t>
            </a:r>
            <a:endParaRPr lang="fr-CA" sz="2800" dirty="0"/>
          </a:p>
          <a:p>
            <a:r>
              <a:rPr lang="fr-CA" sz="2800" dirty="0"/>
              <a:t>C’est le tiers état qui </a:t>
            </a:r>
            <a:r>
              <a:rPr lang="fr-CA" sz="2800" dirty="0">
                <a:solidFill>
                  <a:srgbClr val="FF0000"/>
                </a:solidFill>
              </a:rPr>
              <a:t>paie les impôts et les taxes. </a:t>
            </a:r>
            <a:r>
              <a:rPr lang="fr-CA" sz="2800" dirty="0"/>
              <a:t>Cet argent permet les </a:t>
            </a:r>
            <a:r>
              <a:rPr lang="fr-CA" sz="2800" dirty="0">
                <a:solidFill>
                  <a:srgbClr val="FF0000"/>
                </a:solidFill>
              </a:rPr>
              <a:t>dépenses royales. </a:t>
            </a:r>
          </a:p>
          <a:p>
            <a:r>
              <a:rPr lang="fr-CA" sz="2800" dirty="0"/>
              <a:t>La majorité vit dans la </a:t>
            </a:r>
            <a:r>
              <a:rPr lang="fr-CA" sz="2800" dirty="0">
                <a:solidFill>
                  <a:srgbClr val="FF0000"/>
                </a:solidFill>
              </a:rPr>
              <a:t>pauvreté</a:t>
            </a:r>
            <a:r>
              <a:rPr lang="fr-CA" sz="2800" dirty="0"/>
              <a:t>, écrasée par le poids des </a:t>
            </a:r>
            <a:r>
              <a:rPr lang="fr-CA" sz="2800" dirty="0">
                <a:solidFill>
                  <a:srgbClr val="FF0000"/>
                </a:solidFill>
              </a:rPr>
              <a:t>impôts royaux! </a:t>
            </a:r>
          </a:p>
          <a:p>
            <a:endParaRPr lang="fr-CA" sz="2800" dirty="0"/>
          </a:p>
          <a:p>
            <a:endParaRPr lang="fr-CA" sz="2800" dirty="0"/>
          </a:p>
          <a:p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426179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85428F22-76B3-4107-AADE-3F9EC95FD32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F8B69F41-79D2-4286-AFC3-E73F4C568DA5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962399" y="685800"/>
            <a:ext cx="7345891" cy="1413933"/>
          </a:xfrm>
        </p:spPr>
        <p:txBody>
          <a:bodyPr>
            <a:normAutofit/>
          </a:bodyPr>
          <a:lstStyle/>
          <a:p>
            <a:r>
              <a:rPr lang="fr-CA" b="1" dirty="0"/>
              <a:t>La noblesse et le clergé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87865C82-4FAE-4552-9CAB-71B813F4B644}"/>
              </a:ext>
            </a:extLst>
          </p:cNvPr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913563" y="3367616"/>
            <a:ext cx="7659156" cy="3742267"/>
          </a:xfrm>
        </p:spPr>
        <p:txBody>
          <a:bodyPr>
            <a:normAutofit/>
          </a:bodyPr>
          <a:lstStyle/>
          <a:p>
            <a:r>
              <a:rPr lang="fr-CA" sz="2800" dirty="0"/>
              <a:t>Les nobles et le clergé ne paient pas </a:t>
            </a:r>
            <a:r>
              <a:rPr lang="fr-CA" sz="2800" dirty="0">
                <a:solidFill>
                  <a:srgbClr val="FF0000"/>
                </a:solidFill>
              </a:rPr>
              <a:t>d’impôts. </a:t>
            </a:r>
          </a:p>
          <a:p>
            <a:r>
              <a:rPr lang="fr-CA" sz="2800" dirty="0"/>
              <a:t>Ils ne travaillent pas, car ils possèdent </a:t>
            </a:r>
            <a:r>
              <a:rPr lang="fr-CA" sz="2800" dirty="0">
                <a:solidFill>
                  <a:srgbClr val="FF0000"/>
                </a:solidFill>
              </a:rPr>
              <a:t>les terres. </a:t>
            </a:r>
          </a:p>
          <a:p>
            <a:r>
              <a:rPr lang="fr-CA" sz="2800" dirty="0"/>
              <a:t>La noblesse est </a:t>
            </a:r>
            <a:r>
              <a:rPr lang="fr-CA" sz="2800" dirty="0">
                <a:solidFill>
                  <a:srgbClr val="FF0000"/>
                </a:solidFill>
              </a:rPr>
              <a:t>héréditaire </a:t>
            </a:r>
            <a:r>
              <a:rPr lang="fr-CA" sz="2800" dirty="0"/>
              <a:t>: on est noble de naissance. </a:t>
            </a:r>
          </a:p>
          <a:p>
            <a:r>
              <a:rPr lang="fr-CA" sz="2800" dirty="0"/>
              <a:t>Le clergé vit dans </a:t>
            </a:r>
            <a:r>
              <a:rPr lang="fr-CA" sz="2800" dirty="0">
                <a:solidFill>
                  <a:srgbClr val="FF0000"/>
                </a:solidFill>
              </a:rPr>
              <a:t>le luxe </a:t>
            </a:r>
            <a:r>
              <a:rPr lang="fr-CA" sz="2800" dirty="0"/>
              <a:t>et demeure en </a:t>
            </a:r>
            <a:r>
              <a:rPr lang="fr-CA" sz="2800" dirty="0">
                <a:solidFill>
                  <a:srgbClr val="FF0000"/>
                </a:solidFill>
              </a:rPr>
              <a:t>campagne.</a:t>
            </a:r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4869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F85CCCC-8532-4E0B-B701-7776FBA32E36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484311" y="685800"/>
            <a:ext cx="5781729" cy="1752599"/>
          </a:xfrm>
        </p:spPr>
        <p:txBody>
          <a:bodyPr>
            <a:normAutofit/>
          </a:bodyPr>
          <a:lstStyle/>
          <a:p>
            <a:r>
              <a:rPr lang="fr-CA" b="1" dirty="0"/>
              <a:t>Injustice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5F32ADCA-B3C6-4015-8B15-BA0C38455B08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456836" y="3605212"/>
            <a:ext cx="5781730" cy="3124201"/>
          </a:xfrm>
        </p:spPr>
        <p:txBody>
          <a:bodyPr>
            <a:normAutofit/>
          </a:bodyPr>
          <a:lstStyle/>
          <a:p>
            <a:r>
              <a:rPr lang="fr-CA" sz="2800" dirty="0"/>
              <a:t>Il y a un sentiment d’injustice chez les membres du tiers état, car ce sont les gens les plus pauvres de la société et c’est eux qui payent </a:t>
            </a:r>
            <a:r>
              <a:rPr lang="fr-CA" sz="2800" dirty="0">
                <a:solidFill>
                  <a:srgbClr val="FF0000"/>
                </a:solidFill>
              </a:rPr>
              <a:t>les dépenses du roi, de la noblesse et du clergé. </a:t>
            </a:r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907535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34C8748D-3D35-4EE6-BCDF-86C87D949FC7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1652155" y="2451447"/>
            <a:ext cx="3959211" cy="3293879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xmlns="" id="{D2761B0D-B1F1-4B89-AC66-FB6090CC2315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470243" y="165295"/>
            <a:ext cx="10018713" cy="1752599"/>
          </a:xfrm>
        </p:spPr>
        <p:txBody>
          <a:bodyPr>
            <a:normAutofit/>
          </a:bodyPr>
          <a:lstStyle/>
          <a:p>
            <a:r>
              <a:rPr lang="fr-CA" b="1" dirty="0"/>
              <a:t>Les philosophes du Siècle des Lumières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9DCDB03-9DB4-4C38-B0C1-9F8DD2685BE9}"/>
              </a:ext>
            </a:extLst>
          </p:cNvPr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96000" y="1917894"/>
            <a:ext cx="5856796" cy="4360985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</a:pPr>
            <a:r>
              <a:rPr lang="fr-CA" sz="2800" dirty="0"/>
              <a:t>Qu’est-ce qu’un </a:t>
            </a:r>
            <a:r>
              <a:rPr lang="fr-CA" sz="2800" b="1" dirty="0"/>
              <a:t>philosophe : </a:t>
            </a:r>
          </a:p>
          <a:p>
            <a:pPr>
              <a:lnSpc>
                <a:spcPct val="90000"/>
              </a:lnSpc>
            </a:pPr>
            <a:r>
              <a:rPr lang="fr-CA" sz="2800" dirty="0"/>
              <a:t>Ce sont ces personnes qui </a:t>
            </a:r>
            <a:r>
              <a:rPr lang="fr-CA" sz="2800" dirty="0">
                <a:solidFill>
                  <a:srgbClr val="FF0000"/>
                </a:solidFill>
              </a:rPr>
              <a:t>remettent en question </a:t>
            </a:r>
            <a:r>
              <a:rPr lang="fr-CA" sz="2800" dirty="0"/>
              <a:t>le pouvoir religieux et </a:t>
            </a:r>
            <a:r>
              <a:rPr lang="fr-CA" dirty="0" err="1" smtClean="0"/>
              <a:t>poltique</a:t>
            </a:r>
            <a:r>
              <a:rPr lang="fr-CA" dirty="0" smtClean="0"/>
              <a:t> </a:t>
            </a:r>
            <a:r>
              <a:rPr lang="fr-CA" sz="2800" dirty="0" smtClean="0"/>
              <a:t> </a:t>
            </a:r>
            <a:r>
              <a:rPr lang="fr-CA" sz="2800" dirty="0"/>
              <a:t>( pouvoir de l’État). </a:t>
            </a:r>
          </a:p>
          <a:p>
            <a:pPr>
              <a:lnSpc>
                <a:spcPct val="90000"/>
              </a:lnSpc>
            </a:pPr>
            <a:r>
              <a:rPr lang="fr-CA" sz="2800" b="1" dirty="0"/>
              <a:t>Philosophie : </a:t>
            </a:r>
            <a:r>
              <a:rPr lang="fr-CA" sz="2800" dirty="0"/>
              <a:t>Activité qui consiste à se questionner afin de définir et de comprendre des </a:t>
            </a:r>
            <a:r>
              <a:rPr lang="fr-CA" sz="2800" dirty="0">
                <a:solidFill>
                  <a:srgbClr val="FF0000"/>
                </a:solidFill>
              </a:rPr>
              <a:t>concepts (idées). </a:t>
            </a:r>
            <a:r>
              <a:rPr lang="fr-CA" sz="2800" dirty="0"/>
              <a:t>Ils réfléchissent sur différents sujets tels que</a:t>
            </a:r>
            <a:r>
              <a:rPr lang="fr-CA" sz="2800" dirty="0">
                <a:solidFill>
                  <a:schemeClr val="bg2">
                    <a:lumMod val="10000"/>
                  </a:schemeClr>
                </a:solidFill>
              </a:rPr>
              <a:t> le </a:t>
            </a:r>
            <a:r>
              <a:rPr lang="fr-CA" sz="2800" dirty="0">
                <a:solidFill>
                  <a:srgbClr val="FF0000"/>
                </a:solidFill>
              </a:rPr>
              <a:t>bien</a:t>
            </a:r>
            <a:r>
              <a:rPr lang="fr-CA" sz="2800" dirty="0"/>
              <a:t>, le </a:t>
            </a:r>
            <a:r>
              <a:rPr lang="fr-CA" sz="2800" dirty="0">
                <a:solidFill>
                  <a:srgbClr val="FF0000"/>
                </a:solidFill>
              </a:rPr>
              <a:t>mal</a:t>
            </a:r>
            <a:r>
              <a:rPr lang="fr-CA" sz="2800" dirty="0"/>
              <a:t>, le</a:t>
            </a:r>
            <a:r>
              <a:rPr lang="fr-CA" sz="2800" dirty="0">
                <a:solidFill>
                  <a:srgbClr val="FF0000"/>
                </a:solidFill>
              </a:rPr>
              <a:t> juste</a:t>
            </a:r>
            <a:r>
              <a:rPr lang="fr-CA" sz="2800" dirty="0"/>
              <a:t>, le bonheur, le monde, l’existence humaine, etc. </a:t>
            </a:r>
            <a:endParaRPr lang="fr-CA" sz="2800" b="1" dirty="0"/>
          </a:p>
        </p:txBody>
      </p:sp>
    </p:spTree>
    <p:extLst>
      <p:ext uri="{BB962C8B-B14F-4D97-AF65-F5344CB8AC3E}">
        <p14:creationId xmlns:p14="http://schemas.microsoft.com/office/powerpoint/2010/main" val="316526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778AEFBA-61CC-49DA-9C8B-0C91EADE28F0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8785907" y="2990448"/>
            <a:ext cx="2717116" cy="2800752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xmlns="" id="{6152E893-B54C-4691-BDBE-5004B1C80ED7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484311" y="685800"/>
            <a:ext cx="10018713" cy="118533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r-CA" sz="3700" b="1" dirty="0"/>
              <a:t>Quelques principes soutenus par la philosophie des Lumières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61F282FF-7B09-4D21-B4B1-5153C1E0D7B8}"/>
              </a:ext>
            </a:extLst>
          </p:cNvPr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709394" y="2222825"/>
            <a:ext cx="6855356" cy="4986867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fr-CA" sz="2800" dirty="0"/>
              <a:t>Même si les idées des philosophes divergent légèrement, ils croient en certains principes universels. </a:t>
            </a:r>
          </a:p>
          <a:p>
            <a:pPr>
              <a:lnSpc>
                <a:spcPct val="90000"/>
              </a:lnSpc>
            </a:pPr>
            <a:r>
              <a:rPr lang="fr-CA" sz="2800" dirty="0"/>
              <a:t>Ces principes sont : </a:t>
            </a:r>
            <a:r>
              <a:rPr lang="fr-CA" sz="2800" dirty="0">
                <a:solidFill>
                  <a:srgbClr val="FF0000"/>
                </a:solidFill>
              </a:rPr>
              <a:t>la vie, la liberté et la </a:t>
            </a:r>
            <a:r>
              <a:rPr lang="fr-CA" sz="2800" dirty="0" smtClean="0">
                <a:solidFill>
                  <a:srgbClr val="FF0000"/>
                </a:solidFill>
              </a:rPr>
              <a:t>propriété privé.</a:t>
            </a:r>
            <a:endParaRPr lang="fr-CA" sz="28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fr-CA" sz="2800" dirty="0"/>
              <a:t>Pour eux, ces principes sont naturels et ne doivent pas être limités par les </a:t>
            </a:r>
            <a:r>
              <a:rPr lang="fr-CA" sz="2800" dirty="0">
                <a:solidFill>
                  <a:srgbClr val="FF0000"/>
                </a:solidFill>
              </a:rPr>
              <a:t>autorités de l’État. </a:t>
            </a:r>
          </a:p>
          <a:p>
            <a:pPr>
              <a:lnSpc>
                <a:spcPct val="90000"/>
              </a:lnSpc>
            </a:pPr>
            <a:r>
              <a:rPr lang="fr-CA" sz="2800" dirty="0"/>
              <a:t>Selon eux, les pouvoirs de l’État doivent être </a:t>
            </a:r>
            <a:r>
              <a:rPr lang="fr-CA" sz="2800" dirty="0">
                <a:solidFill>
                  <a:srgbClr val="FF0000"/>
                </a:solidFill>
              </a:rPr>
              <a:t>séparés</a:t>
            </a:r>
            <a:r>
              <a:rPr lang="fr-CA" sz="2800" dirty="0"/>
              <a:t>, car si une personne détient tous les pouvoirs, elle peut les utiliser à son </a:t>
            </a:r>
            <a:r>
              <a:rPr lang="fr-CA" sz="2800" dirty="0">
                <a:solidFill>
                  <a:srgbClr val="FF0000"/>
                </a:solidFill>
              </a:rPr>
              <a:t>avantage. </a:t>
            </a:r>
          </a:p>
          <a:p>
            <a:pPr>
              <a:lnSpc>
                <a:spcPct val="90000"/>
              </a:lnSpc>
            </a:pPr>
            <a:endParaRPr lang="fr-CA" dirty="0"/>
          </a:p>
          <a:p>
            <a:pPr>
              <a:lnSpc>
                <a:spcPct val="90000"/>
              </a:lnSpc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51861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www.youtube.com/watch?v=RmUgnPV7Jo8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73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société Française avant la Révolution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00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/>
        </p:nvSpPr>
        <p:spPr>
          <a:xfrm>
            <a:off x="8928100" y="2932113"/>
            <a:ext cx="457200" cy="228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Shape 151"/>
          <p:cNvSpPr/>
          <p:nvPr/>
        </p:nvSpPr>
        <p:spPr>
          <a:xfrm>
            <a:off x="2351618" y="620714"/>
            <a:ext cx="8792111" cy="873893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sz="2400" dirty="0">
                <a:ln w="9525" cap="flat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latin typeface="Arial"/>
              </a:rPr>
              <a:t>LA RÉVOLUTION FRANÇAISE</a:t>
            </a:r>
          </a:p>
        </p:txBody>
      </p:sp>
      <p:cxnSp>
        <p:nvCxnSpPr>
          <p:cNvPr id="152" name="Shape 152"/>
          <p:cNvCxnSpPr/>
          <p:nvPr/>
        </p:nvCxnSpPr>
        <p:spPr>
          <a:xfrm>
            <a:off x="3407833" y="1484313"/>
            <a:ext cx="3575200" cy="17600"/>
          </a:xfrm>
          <a:prstGeom prst="straightConnector1">
            <a:avLst/>
          </a:prstGeom>
          <a:noFill/>
          <a:ln w="571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3" name="Shape 153"/>
          <p:cNvCxnSpPr/>
          <p:nvPr/>
        </p:nvCxnSpPr>
        <p:spPr>
          <a:xfrm flipH="1">
            <a:off x="6032400" y="1504951"/>
            <a:ext cx="673200" cy="619200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54" name="Shape 154"/>
          <p:cNvCxnSpPr/>
          <p:nvPr/>
        </p:nvCxnSpPr>
        <p:spPr>
          <a:xfrm>
            <a:off x="7363884" y="1517651"/>
            <a:ext cx="497600" cy="378000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55" name="Shape 155"/>
          <p:cNvCxnSpPr/>
          <p:nvPr/>
        </p:nvCxnSpPr>
        <p:spPr>
          <a:xfrm rot="10800000" flipH="1">
            <a:off x="7154333" y="1504913"/>
            <a:ext cx="3943200" cy="4800"/>
          </a:xfrm>
          <a:prstGeom prst="straightConnector1">
            <a:avLst/>
          </a:prstGeom>
          <a:noFill/>
          <a:ln w="571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6" name="Shape 156"/>
          <p:cNvSpPr txBox="1"/>
          <p:nvPr/>
        </p:nvSpPr>
        <p:spPr>
          <a:xfrm>
            <a:off x="2159000" y="2238375"/>
            <a:ext cx="5245200" cy="3278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ctr"/>
            <a:r>
              <a:rPr lang="fr-CA" sz="3733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RÉVOLUTION</a:t>
            </a:r>
            <a:endParaRPr sz="2400" dirty="0"/>
          </a:p>
          <a:p>
            <a:pPr algn="ctr"/>
            <a:endParaRPr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fr-CA" sz="320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Une </a:t>
            </a:r>
            <a:r>
              <a:rPr lang="fr-CA" sz="3733" b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révolution</a:t>
            </a:r>
            <a:r>
              <a:rPr lang="fr-CA" sz="3733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fr-CA" sz="320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est un </a:t>
            </a:r>
            <a:r>
              <a:rPr lang="fr-CA" sz="3200" u="sng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changement </a:t>
            </a:r>
            <a:r>
              <a:rPr lang="fr-CA" sz="3200" u="sng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important </a:t>
            </a:r>
            <a:r>
              <a:rPr lang="fr-CA" sz="3200" smtClean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-CA" sz="32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dans une société.</a:t>
            </a:r>
            <a:endParaRPr sz="2400" dirty="0"/>
          </a:p>
        </p:txBody>
      </p:sp>
      <p:sp>
        <p:nvSpPr>
          <p:cNvPr id="157" name="Shape 157"/>
          <p:cNvSpPr txBox="1"/>
          <p:nvPr/>
        </p:nvSpPr>
        <p:spPr>
          <a:xfrm>
            <a:off x="7861300" y="2009775"/>
            <a:ext cx="3515600" cy="35068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ctr"/>
            <a:r>
              <a:rPr lang="fr-CA" sz="3733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FRANÇAISE</a:t>
            </a:r>
            <a:endParaRPr sz="2400"/>
          </a:p>
          <a:p>
            <a:pPr algn="ctr"/>
            <a:endParaRPr sz="3733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fr-CA" sz="4267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La révolution touche le </a:t>
            </a:r>
            <a:r>
              <a:rPr lang="fr-CA" sz="4267" u="sng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pouvoir</a:t>
            </a:r>
            <a:r>
              <a:rPr lang="fr-CA" sz="4267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en </a:t>
            </a:r>
            <a:r>
              <a:rPr lang="fr-CA" sz="4267" b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France</a:t>
            </a:r>
            <a:r>
              <a:rPr lang="fr-CA" sz="4267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4267" b="1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0654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/>
          <p:nvPr/>
        </p:nvSpPr>
        <p:spPr>
          <a:xfrm>
            <a:off x="1775884" y="1447771"/>
            <a:ext cx="9984400" cy="4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r>
              <a:rPr lang="fr-CA" sz="2667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b) La Révolution française dans le temps</a:t>
            </a:r>
            <a:endParaRPr sz="2667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13" name="Shape 213"/>
          <p:cNvSpPr/>
          <p:nvPr/>
        </p:nvSpPr>
        <p:spPr>
          <a:xfrm>
            <a:off x="5327651" y="2303463"/>
            <a:ext cx="245600" cy="7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fr-CA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fr-CA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14" name="Shape 214"/>
          <p:cNvGrpSpPr/>
          <p:nvPr/>
        </p:nvGrpSpPr>
        <p:grpSpPr>
          <a:xfrm>
            <a:off x="3215217" y="2924175"/>
            <a:ext cx="6714067" cy="1243013"/>
            <a:chOff x="2517" y="8758"/>
            <a:chExt cx="7930" cy="1958"/>
          </a:xfrm>
        </p:grpSpPr>
        <p:grpSp>
          <p:nvGrpSpPr>
            <p:cNvPr id="215" name="Shape 215"/>
            <p:cNvGrpSpPr/>
            <p:nvPr/>
          </p:nvGrpSpPr>
          <p:grpSpPr>
            <a:xfrm>
              <a:off x="2527" y="8758"/>
              <a:ext cx="7920" cy="1885"/>
              <a:chOff x="2548" y="3787"/>
              <a:chExt cx="8100" cy="3844"/>
            </a:xfrm>
          </p:grpSpPr>
          <p:sp>
            <p:nvSpPr>
              <p:cNvPr id="216" name="Shape 216"/>
              <p:cNvSpPr/>
              <p:nvPr/>
            </p:nvSpPr>
            <p:spPr>
              <a:xfrm>
                <a:off x="7768" y="3787"/>
                <a:ext cx="2880" cy="384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pic>
            <p:nvPicPr>
              <p:cNvPr id="217" name="Shape 217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7768" y="3787"/>
                <a:ext cx="2880" cy="3844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18" name="Shape 218"/>
              <p:cNvSpPr/>
              <p:nvPr/>
            </p:nvSpPr>
            <p:spPr>
              <a:xfrm>
                <a:off x="2548" y="3787"/>
                <a:ext cx="5757" cy="384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pic>
            <p:nvPicPr>
              <p:cNvPr id="219" name="Shape 219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2548" y="3787"/>
                <a:ext cx="5757" cy="384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cxnSp>
          <p:nvCxnSpPr>
            <p:cNvPr id="220" name="Shape 220"/>
            <p:cNvCxnSpPr/>
            <p:nvPr/>
          </p:nvCxnSpPr>
          <p:spPr>
            <a:xfrm>
              <a:off x="7927" y="9119"/>
              <a:ext cx="0" cy="9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1" name="Shape 221"/>
            <p:cNvCxnSpPr/>
            <p:nvPr/>
          </p:nvCxnSpPr>
          <p:spPr>
            <a:xfrm>
              <a:off x="6127" y="9118"/>
              <a:ext cx="0" cy="9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2" name="Shape 222"/>
            <p:cNvCxnSpPr/>
            <p:nvPr/>
          </p:nvCxnSpPr>
          <p:spPr>
            <a:xfrm>
              <a:off x="4507" y="9118"/>
              <a:ext cx="0" cy="9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3" name="Shape 223"/>
            <p:cNvCxnSpPr/>
            <p:nvPr/>
          </p:nvCxnSpPr>
          <p:spPr>
            <a:xfrm>
              <a:off x="2887" y="9118"/>
              <a:ext cx="0" cy="9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24" name="Shape 224"/>
            <p:cNvSpPr txBox="1"/>
            <p:nvPr/>
          </p:nvSpPr>
          <p:spPr>
            <a:xfrm>
              <a:off x="7550" y="10149"/>
              <a:ext cx="1620" cy="5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60933" rIns="121900" bIns="60933" anchor="t" anchorCtr="0">
              <a:noAutofit/>
            </a:bodyPr>
            <a:lstStyle/>
            <a:p>
              <a:r>
                <a:rPr lang="fr-CA" sz="1067">
                  <a:solidFill>
                    <a:schemeClr val="dk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1820</a:t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Shape 225"/>
            <p:cNvSpPr txBox="1"/>
            <p:nvPr/>
          </p:nvSpPr>
          <p:spPr>
            <a:xfrm>
              <a:off x="5796" y="10163"/>
              <a:ext cx="1620" cy="5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60933" rIns="121900" bIns="60933" anchor="t" anchorCtr="0">
              <a:noAutofit/>
            </a:bodyPr>
            <a:lstStyle/>
            <a:p>
              <a:r>
                <a:rPr lang="fr-CA" sz="1067">
                  <a:solidFill>
                    <a:schemeClr val="dk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1800</a:t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" name="Shape 226"/>
            <p:cNvSpPr txBox="1"/>
            <p:nvPr/>
          </p:nvSpPr>
          <p:spPr>
            <a:xfrm>
              <a:off x="4173" y="10176"/>
              <a:ext cx="1620" cy="5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60933" rIns="121900" bIns="60933" anchor="t" anchorCtr="0">
              <a:noAutofit/>
            </a:bodyPr>
            <a:lstStyle/>
            <a:p>
              <a:r>
                <a:rPr lang="fr-CA" sz="1067">
                  <a:solidFill>
                    <a:schemeClr val="dk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1780</a:t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" name="Shape 227"/>
            <p:cNvSpPr txBox="1"/>
            <p:nvPr/>
          </p:nvSpPr>
          <p:spPr>
            <a:xfrm>
              <a:off x="2542" y="10149"/>
              <a:ext cx="1620" cy="5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60933" rIns="121900" bIns="60933" anchor="t" anchorCtr="0">
              <a:noAutofit/>
            </a:bodyPr>
            <a:lstStyle/>
            <a:p>
              <a:r>
                <a:rPr lang="fr-CA" sz="1067">
                  <a:solidFill>
                    <a:schemeClr val="dk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1760</a:t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Shape 228"/>
            <p:cNvSpPr/>
            <p:nvPr/>
          </p:nvSpPr>
          <p:spPr>
            <a:xfrm>
              <a:off x="5307" y="9202"/>
              <a:ext cx="3690" cy="350"/>
            </a:xfrm>
            <a:prstGeom prst="rect">
              <a:avLst/>
            </a:prstGeom>
            <a:gradFill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121900" tIns="60933" rIns="121900" bIns="60933" anchor="t" anchorCtr="0">
              <a:noAutofit/>
            </a:bodyPr>
            <a:lstStyle/>
            <a:p>
              <a:pPr algn="ctr"/>
              <a:r>
                <a:rPr lang="fr-CA" sz="1067" b="1">
                  <a:solidFill>
                    <a:schemeClr val="dk1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Époque contemporaine</a:t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29" name="Shape 229"/>
            <p:cNvCxnSpPr/>
            <p:nvPr/>
          </p:nvCxnSpPr>
          <p:spPr>
            <a:xfrm rot="10800000">
              <a:off x="2517" y="9196"/>
              <a:ext cx="6490" cy="6"/>
            </a:xfrm>
            <a:prstGeom prst="straightConnector1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30" name="Shape 230"/>
            <p:cNvSpPr/>
            <p:nvPr/>
          </p:nvSpPr>
          <p:spPr>
            <a:xfrm>
              <a:off x="2524" y="9212"/>
              <a:ext cx="2795" cy="318"/>
            </a:xfrm>
            <a:prstGeom prst="rect">
              <a:avLst/>
            </a:prstGeom>
            <a:gradFill>
              <a:gsLst>
                <a:gs pos="0">
                  <a:srgbClr val="808080"/>
                </a:gs>
                <a:gs pos="50000">
                  <a:srgbClr val="FFFFFF"/>
                </a:gs>
                <a:gs pos="100000">
                  <a:srgbClr val="808080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spcFirstLastPara="1" wrap="square" lIns="121900" tIns="60933" rIns="121900" bIns="60933" anchor="t" anchorCtr="0">
              <a:noAutofit/>
            </a:bodyPr>
            <a:lstStyle/>
            <a:p>
              <a:pPr algn="ctr"/>
              <a:r>
                <a:rPr lang="fr-CA" sz="1067" b="1">
                  <a:solidFill>
                    <a:schemeClr val="dk1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Temps modernes</a:t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31" name="Shape 231"/>
            <p:cNvCxnSpPr/>
            <p:nvPr/>
          </p:nvCxnSpPr>
          <p:spPr>
            <a:xfrm rot="10800000">
              <a:off x="2532" y="9533"/>
              <a:ext cx="6465" cy="4"/>
            </a:xfrm>
            <a:prstGeom prst="straightConnector1">
              <a:avLst/>
            </a:pr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32" name="Shape 232"/>
            <p:cNvSpPr/>
            <p:nvPr/>
          </p:nvSpPr>
          <p:spPr>
            <a:xfrm>
              <a:off x="5307" y="9553"/>
              <a:ext cx="814" cy="360"/>
            </a:xfrm>
            <a:prstGeom prst="rect">
              <a:avLst/>
            </a:prstGeom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spcFirstLastPara="1" wrap="square" lIns="121900" tIns="60933" rIns="121900" bIns="60933" anchor="t" anchorCtr="0">
              <a:noAutofit/>
            </a:bodyPr>
            <a:lstStyle/>
            <a:p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333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/>
        </p:nvSpPr>
        <p:spPr>
          <a:xfrm>
            <a:off x="1583267" y="333375"/>
            <a:ext cx="9984400" cy="16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marL="457189" indent="-457189"/>
            <a:r>
              <a:rPr lang="fr-CA" sz="32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-CA" sz="3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La Révolution française dans l’espace et dans le temps</a:t>
            </a:r>
            <a:endParaRPr sz="2400" dirty="0"/>
          </a:p>
          <a:p>
            <a:pPr marL="457189" indent="-457189"/>
            <a:endParaRPr sz="24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189" indent="-457189"/>
            <a:endParaRPr sz="24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189" indent="-457189"/>
            <a:r>
              <a:rPr lang="fr-CA" sz="2667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Le Royaume de France et la ville de Paris au 18e siècle.</a:t>
            </a:r>
            <a:endParaRPr sz="2400" dirty="0"/>
          </a:p>
        </p:txBody>
      </p:sp>
      <p:sp>
        <p:nvSpPr>
          <p:cNvPr id="174" name="Shape 174"/>
          <p:cNvSpPr/>
          <p:nvPr/>
        </p:nvSpPr>
        <p:spPr>
          <a:xfrm>
            <a:off x="7338484" y="5186363"/>
            <a:ext cx="152400" cy="114400"/>
          </a:xfrm>
          <a:prstGeom prst="ellipse">
            <a:avLst/>
          </a:prstGeom>
          <a:noFill/>
          <a:ln w="9525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5" name="Shape 1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42300" y="3078992"/>
            <a:ext cx="3290888" cy="3155949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Shape 176"/>
          <p:cNvSpPr txBox="1"/>
          <p:nvPr/>
        </p:nvSpPr>
        <p:spPr>
          <a:xfrm>
            <a:off x="7893051" y="5032375"/>
            <a:ext cx="940000" cy="3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fr-C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Paris</a:t>
            </a:r>
            <a:endParaRPr sz="2400"/>
          </a:p>
        </p:txBody>
      </p:sp>
      <p:grpSp>
        <p:nvGrpSpPr>
          <p:cNvPr id="177" name="Shape 177"/>
          <p:cNvGrpSpPr/>
          <p:nvPr/>
        </p:nvGrpSpPr>
        <p:grpSpPr>
          <a:xfrm>
            <a:off x="1896867" y="4145467"/>
            <a:ext cx="2080684" cy="500063"/>
            <a:chOff x="1156" y="2160"/>
            <a:chExt cx="983" cy="315"/>
          </a:xfrm>
        </p:grpSpPr>
        <p:sp>
          <p:nvSpPr>
            <p:cNvPr id="178" name="Shape 178"/>
            <p:cNvSpPr txBox="1"/>
            <p:nvPr/>
          </p:nvSpPr>
          <p:spPr>
            <a:xfrm>
              <a:off x="1156" y="2160"/>
              <a:ext cx="450" cy="237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spcFirstLastPara="1" wrap="square" lIns="121900" tIns="60933" rIns="121900" bIns="60933" anchor="t" anchorCtr="0">
              <a:noAutofit/>
            </a:bodyPr>
            <a:lstStyle/>
            <a:p>
              <a:r>
                <a:rPr lang="fr-CA" sz="2400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Paris</a:t>
              </a:r>
              <a:endParaRPr sz="2400"/>
            </a:p>
          </p:txBody>
        </p:sp>
        <p:sp>
          <p:nvSpPr>
            <p:cNvPr id="179" name="Shape 179"/>
            <p:cNvSpPr/>
            <p:nvPr/>
          </p:nvSpPr>
          <p:spPr>
            <a:xfrm>
              <a:off x="2067" y="2403"/>
              <a:ext cx="72" cy="72"/>
            </a:xfrm>
            <a:prstGeom prst="ellipse">
              <a:avLst/>
            </a:prstGeom>
            <a:solidFill>
              <a:schemeClr val="lt1"/>
            </a:solidFill>
            <a:ln w="9525" cap="flat" cmpd="sng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121900" tIns="60933" rIns="121900" bIns="60933" anchor="t" anchorCtr="0">
              <a:noAutofit/>
            </a:bodyPr>
            <a:lstStyle/>
            <a:p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80" name="Shape 180"/>
            <p:cNvCxnSpPr/>
            <p:nvPr/>
          </p:nvCxnSpPr>
          <p:spPr>
            <a:xfrm>
              <a:off x="1610" y="2296"/>
              <a:ext cx="406" cy="12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sp>
        <p:nvSpPr>
          <p:cNvPr id="181" name="Shape 181"/>
          <p:cNvSpPr txBox="1"/>
          <p:nvPr/>
        </p:nvSpPr>
        <p:spPr>
          <a:xfrm>
            <a:off x="7752117" y="4473566"/>
            <a:ext cx="3914400" cy="366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fr-CA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 Royaume de  France</a:t>
            </a: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85842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/>
          <p:nvPr/>
        </p:nvSpPr>
        <p:spPr>
          <a:xfrm>
            <a:off x="0" y="282151"/>
            <a:ext cx="12192000" cy="62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marL="609585" indent="-609585"/>
            <a:r>
              <a:rPr lang="fr-CA" sz="2667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-CA" sz="2667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La société française  avant la Révolution : L’Ancien régime</a:t>
            </a:r>
            <a:endParaRPr sz="2667" dirty="0"/>
          </a:p>
          <a:p>
            <a:pPr marL="609585" indent="-609585"/>
            <a:endParaRPr sz="32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585" indent="-609585"/>
            <a:r>
              <a:rPr lang="fr-CA" sz="3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L’Ancien régime</a:t>
            </a:r>
            <a:endParaRPr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585" indent="-609585"/>
            <a:endParaRPr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585" indent="-609585"/>
            <a:r>
              <a:rPr lang="fr-CA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Les historiens ont donné le nom d’</a:t>
            </a:r>
            <a:r>
              <a:rPr lang="fr-CA" sz="32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Ancien régime</a:t>
            </a:r>
            <a:r>
              <a:rPr lang="fr-CA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à la société française qui existait avant la révolution.  L’Ancien régime se caractérise par deux éléments :</a:t>
            </a:r>
            <a:endParaRPr sz="3200" dirty="0"/>
          </a:p>
          <a:p>
            <a:pPr marL="609585" indent="-609585"/>
            <a:endParaRPr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585" indent="-609585"/>
            <a:r>
              <a:rPr lang="fr-CA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Un  roi qui détient tous les pouvoirs </a:t>
            </a:r>
            <a:r>
              <a:rPr lang="fr-CA" sz="32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fr-CA" sz="3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la monarchie absolue de droit divin.</a:t>
            </a:r>
            <a:endParaRPr sz="3200" dirty="0">
              <a:solidFill>
                <a:srgbClr val="FF0000"/>
              </a:solidFill>
            </a:endParaRPr>
          </a:p>
          <a:p>
            <a:pPr marL="609585" indent="-609585"/>
            <a:endParaRPr sz="3200" b="1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585" indent="-609585"/>
            <a:r>
              <a:rPr lang="fr-CA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Une société inégale divisée en trois groupes : </a:t>
            </a:r>
            <a:r>
              <a:rPr lang="fr-CA" sz="3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les trois ordres</a:t>
            </a:r>
            <a:r>
              <a:rPr lang="fr-CA" sz="3200" b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147763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Trouve un exemple d’intervention du roi de France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FF0000"/>
                </a:solidFill>
              </a:rPr>
              <a:t>Économie</a:t>
            </a:r>
            <a:r>
              <a:rPr lang="fr-CA" dirty="0" smtClean="0"/>
              <a:t> :</a:t>
            </a:r>
          </a:p>
          <a:p>
            <a:r>
              <a:rPr lang="fr-CA" dirty="0" smtClean="0">
                <a:solidFill>
                  <a:srgbClr val="FF0000"/>
                </a:solidFill>
              </a:rPr>
              <a:t>Politique étrangère</a:t>
            </a:r>
            <a:r>
              <a:rPr lang="fr-CA" dirty="0" smtClean="0"/>
              <a:t>: </a:t>
            </a:r>
          </a:p>
          <a:p>
            <a:r>
              <a:rPr lang="fr-CA" dirty="0" smtClean="0">
                <a:solidFill>
                  <a:srgbClr val="FF0000"/>
                </a:solidFill>
              </a:rPr>
              <a:t>Religion</a:t>
            </a:r>
            <a:r>
              <a:rPr lang="fr-CA" dirty="0" smtClean="0"/>
              <a:t>:</a:t>
            </a:r>
          </a:p>
          <a:p>
            <a:r>
              <a:rPr lang="fr-CA" dirty="0" smtClean="0">
                <a:solidFill>
                  <a:srgbClr val="FF0000"/>
                </a:solidFill>
              </a:rPr>
              <a:t>Justice</a:t>
            </a:r>
            <a:r>
              <a:rPr lang="fr-CA" dirty="0" smtClean="0"/>
              <a:t>: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3024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Trouve un exemple d’intervention du roi de France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FF0000"/>
                </a:solidFill>
              </a:rPr>
              <a:t>Économie</a:t>
            </a:r>
            <a:r>
              <a:rPr lang="fr-CA" dirty="0" smtClean="0"/>
              <a:t>  le roi décide des taxes /ajout et augmenter</a:t>
            </a:r>
          </a:p>
          <a:p>
            <a:r>
              <a:rPr lang="fr-CA" dirty="0" smtClean="0">
                <a:solidFill>
                  <a:srgbClr val="FF0000"/>
                </a:solidFill>
              </a:rPr>
              <a:t>Politique étrangère</a:t>
            </a:r>
            <a:r>
              <a:rPr lang="fr-CA" dirty="0" smtClean="0"/>
              <a:t>: le roi va en guerre contre d’autres pays</a:t>
            </a:r>
          </a:p>
          <a:p>
            <a:r>
              <a:rPr lang="fr-CA" dirty="0" smtClean="0">
                <a:solidFill>
                  <a:srgbClr val="FF0000"/>
                </a:solidFill>
              </a:rPr>
              <a:t>Religion</a:t>
            </a:r>
            <a:r>
              <a:rPr lang="fr-CA" dirty="0" smtClean="0"/>
              <a:t>: le roi impose à ses sujets qu’une seule religion: catholique</a:t>
            </a:r>
          </a:p>
          <a:p>
            <a:r>
              <a:rPr lang="fr-CA" dirty="0" smtClean="0">
                <a:solidFill>
                  <a:srgbClr val="FF0000"/>
                </a:solidFill>
              </a:rPr>
              <a:t>Justice</a:t>
            </a:r>
            <a:r>
              <a:rPr lang="fr-CA" dirty="0" smtClean="0"/>
              <a:t>: le roi va mettre en prison des personnes sans explications et le roi va faire les lois.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8077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AB8A143-D3E4-4516-B7BF-48EF60177DAF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616833" y="414130"/>
            <a:ext cx="10018713" cy="652670"/>
          </a:xfrm>
        </p:spPr>
        <p:txBody>
          <a:bodyPr>
            <a:normAutofit fontScale="90000"/>
          </a:bodyPr>
          <a:lstStyle/>
          <a:p>
            <a:r>
              <a:rPr lang="fr-CA" b="1" dirty="0"/>
              <a:t>La société française au 18</a:t>
            </a:r>
            <a:r>
              <a:rPr lang="fr-CA" b="1" baseline="30000" dirty="0"/>
              <a:t>e</a:t>
            </a:r>
            <a:r>
              <a:rPr lang="fr-CA" b="1" dirty="0"/>
              <a:t> siècle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="" xmlns:a16="http://schemas.microsoft.com/office/drawing/2014/main" id="{ADCD2F50-AD44-443A-9ABA-2A7F600D38FB}"/>
              </a:ext>
            </a:extLst>
          </p:cNvPr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807883" y="1309516"/>
            <a:ext cx="5155596" cy="5234609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F21CF916-0E4F-48FA-9C09-046D0A2D441D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6824869" y="1066800"/>
            <a:ext cx="5039098" cy="5720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332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533</Words>
  <Application>Microsoft Office PowerPoint</Application>
  <PresentationFormat>Widescreen</PresentationFormat>
  <Paragraphs>80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Arial Black</vt:lpstr>
      <vt:lpstr>Arial Narrow</vt:lpstr>
      <vt:lpstr>Calibri</vt:lpstr>
      <vt:lpstr>Calibri Light</vt:lpstr>
      <vt:lpstr>Maiandra GD</vt:lpstr>
      <vt:lpstr>Office Theme</vt:lpstr>
      <vt:lpstr>La Révolution Française </vt:lpstr>
      <vt:lpstr>La société Française avant la Révolution </vt:lpstr>
      <vt:lpstr>PowerPoint Presentation</vt:lpstr>
      <vt:lpstr>PowerPoint Presentation</vt:lpstr>
      <vt:lpstr>PowerPoint Presentation</vt:lpstr>
      <vt:lpstr>PowerPoint Presentation</vt:lpstr>
      <vt:lpstr>Trouve un exemple d’intervention du roi de France</vt:lpstr>
      <vt:lpstr>Trouve un exemple d’intervention du roi de France</vt:lpstr>
      <vt:lpstr>La société française au 18e siècle</vt:lpstr>
      <vt:lpstr>Une caricature de la société française</vt:lpstr>
      <vt:lpstr>PowerPoint Presentation</vt:lpstr>
      <vt:lpstr>PowerPoint Presentation</vt:lpstr>
      <vt:lpstr>La société française avant la Révolution Française</vt:lpstr>
      <vt:lpstr>La noblesse et le clergé </vt:lpstr>
      <vt:lpstr>Injustice</vt:lpstr>
      <vt:lpstr>Les philosophes du Siècle des Lumières</vt:lpstr>
      <vt:lpstr>Quelques principes soutenus par la philosophie des Lumières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Révolution Française </dc:title>
  <dc:creator>Cyr, Jeannot (ASD-S)</dc:creator>
  <cp:lastModifiedBy>Cyr, Jeannot (ASD-S)</cp:lastModifiedBy>
  <cp:revision>8</cp:revision>
  <dcterms:created xsi:type="dcterms:W3CDTF">2020-01-27T18:06:16Z</dcterms:created>
  <dcterms:modified xsi:type="dcterms:W3CDTF">2020-02-10T23:05:09Z</dcterms:modified>
</cp:coreProperties>
</file>