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0" r:id="rId4"/>
    <p:sldId id="271" r:id="rId5"/>
    <p:sldId id="272" r:id="rId6"/>
    <p:sldId id="273" r:id="rId7"/>
    <p:sldId id="274" r:id="rId8"/>
    <p:sldId id="275" r:id="rId9"/>
    <p:sldId id="265" r:id="rId10"/>
    <p:sldId id="266" r:id="rId11"/>
    <p:sldId id="267" r:id="rId12"/>
    <p:sldId id="268" r:id="rId13"/>
    <p:sldId id="269" r:id="rId14"/>
    <p:sldId id="257" r:id="rId15"/>
    <p:sldId id="258" r:id="rId16"/>
    <p:sldId id="259" r:id="rId17"/>
    <p:sldId id="260" r:id="rId18"/>
    <p:sldId id="261" r:id="rId19"/>
    <p:sldId id="262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3B76-EC3C-427B-9C8A-FABEA9CE0530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11A4-B755-484F-99AF-31A85808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2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3B76-EC3C-427B-9C8A-FABEA9CE0530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11A4-B755-484F-99AF-31A85808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6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3B76-EC3C-427B-9C8A-FABEA9CE0530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11A4-B755-484F-99AF-31A85808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3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3B76-EC3C-427B-9C8A-FABEA9CE0530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11A4-B755-484F-99AF-31A85808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8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3B76-EC3C-427B-9C8A-FABEA9CE0530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11A4-B755-484F-99AF-31A85808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6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3B76-EC3C-427B-9C8A-FABEA9CE0530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11A4-B755-484F-99AF-31A85808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9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3B76-EC3C-427B-9C8A-FABEA9CE0530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11A4-B755-484F-99AF-31A85808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3B76-EC3C-427B-9C8A-FABEA9CE0530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11A4-B755-484F-99AF-31A85808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5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3B76-EC3C-427B-9C8A-FABEA9CE0530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11A4-B755-484F-99AF-31A85808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6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3B76-EC3C-427B-9C8A-FABEA9CE0530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11A4-B755-484F-99AF-31A85808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3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3B76-EC3C-427B-9C8A-FABEA9CE0530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11A4-B755-484F-99AF-31A85808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0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03B76-EC3C-427B-9C8A-FABEA9CE0530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911A4-B755-484F-99AF-31A85808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8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feature=player_embedded&amp;v=QcXWpE6mV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Les aspects </a:t>
            </a:r>
            <a:r>
              <a:rPr lang="en-US" b="1" u="sng" dirty="0" smtClean="0"/>
              <a:t>de la  </a:t>
            </a:r>
            <a:r>
              <a:rPr lang="en-US" b="1" u="sng" dirty="0" err="1" smtClean="0"/>
              <a:t>société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Aspect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Quels groupent composent la société? (hommes, femmes enfants, guerriers, prêtres, marchands, artisans, guérisseur, mentor, chasseur, pêcheur, paysans)</a:t>
            </a:r>
          </a:p>
          <a:p>
            <a:pPr marL="0" indent="0">
              <a:buNone/>
            </a:pPr>
            <a:r>
              <a:rPr lang="fr-CA" dirty="0" smtClean="0"/>
              <a:t>Quels sont leurs responsabilités?</a:t>
            </a:r>
          </a:p>
          <a:p>
            <a:pPr marL="0" indent="0">
              <a:buNone/>
            </a:pPr>
            <a:r>
              <a:rPr lang="fr-CA" dirty="0" smtClean="0"/>
              <a:t>Quelles sont les relations entre chaque groupe?</a:t>
            </a:r>
          </a:p>
          <a:p>
            <a:pPr marL="0" indent="0">
              <a:buNone/>
            </a:pPr>
            <a:r>
              <a:rPr lang="fr-CA" dirty="0" smtClean="0"/>
              <a:t>Ex. paysans et marchands</a:t>
            </a:r>
          </a:p>
          <a:p>
            <a:pPr marL="0" indent="0">
              <a:buNone/>
            </a:pPr>
            <a:r>
              <a:rPr lang="fr-CA" dirty="0" smtClean="0"/>
              <a:t>Ex. paysans et guerriers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92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Aspect géographique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Quelle est la situation géographique? </a:t>
            </a:r>
          </a:p>
          <a:p>
            <a:r>
              <a:rPr lang="fr-CA" dirty="0" smtClean="0"/>
              <a:t>Quels sont les avantages et les désavantages naturels.</a:t>
            </a:r>
          </a:p>
          <a:p>
            <a:pPr marL="0" indent="0">
              <a:buNone/>
            </a:pPr>
            <a:r>
              <a:rPr lang="fr-CA" dirty="0" smtClean="0"/>
              <a:t>Ex. eau : pour arroser les graines, mais peut inonder.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64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Aspect économique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Comment s’organisent le travail?</a:t>
            </a:r>
          </a:p>
          <a:p>
            <a:r>
              <a:rPr lang="fr-CA" dirty="0" smtClean="0"/>
              <a:t>Quels sont les produits échangés?</a:t>
            </a:r>
          </a:p>
          <a:p>
            <a:r>
              <a:rPr lang="fr-CA" dirty="0" smtClean="0"/>
              <a:t>Est-ce qu’ils existent des inégalités économiques?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24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Aspect culturel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Quelles sont les croyances, les coutumes et religions?</a:t>
            </a:r>
          </a:p>
          <a:p>
            <a:r>
              <a:rPr lang="fr-CA" dirty="0" smtClean="0"/>
              <a:t>Quelles langues parle-t-on?</a:t>
            </a:r>
          </a:p>
          <a:p>
            <a:r>
              <a:rPr lang="fr-CA" dirty="0" smtClean="0"/>
              <a:t>Quel système d’éducations avons-nous?</a:t>
            </a:r>
          </a:p>
          <a:p>
            <a:r>
              <a:rPr lang="fr-CA" dirty="0" smtClean="0"/>
              <a:t>Quels sont les créations artistiques?</a:t>
            </a:r>
          </a:p>
          <a:p>
            <a:endParaRPr lang="fr-C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43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Aspect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décrit les différents groupes sociaux ou classes </a:t>
            </a:r>
            <a:r>
              <a:rPr lang="fr-FR" dirty="0" smtClean="0"/>
              <a:t>sociales</a:t>
            </a:r>
          </a:p>
          <a:p>
            <a:r>
              <a:rPr lang="fr-FR" dirty="0" smtClean="0"/>
              <a:t> </a:t>
            </a:r>
            <a:r>
              <a:rPr lang="fr-FR" dirty="0"/>
              <a:t>leur position, leur influence et leurs conditions de vie ou de travail dans les sociétés</a:t>
            </a:r>
            <a:r>
              <a:rPr lang="fr-FR" dirty="0" smtClean="0"/>
              <a:t>,</a:t>
            </a:r>
          </a:p>
          <a:p>
            <a:r>
              <a:rPr lang="fr-FR" dirty="0" smtClean="0"/>
              <a:t> </a:t>
            </a:r>
            <a:r>
              <a:rPr lang="fr-FR" dirty="0"/>
              <a:t>la famille et son organisation</a:t>
            </a:r>
            <a:r>
              <a:rPr lang="fr-FR" dirty="0" smtClean="0"/>
              <a:t>,</a:t>
            </a:r>
          </a:p>
          <a:p>
            <a:r>
              <a:rPr lang="fr-FR" dirty="0" smtClean="0"/>
              <a:t> </a:t>
            </a:r>
            <a:r>
              <a:rPr lang="fr-FR" dirty="0"/>
              <a:t>le mode de vie (nomade ou sédentaire</a:t>
            </a:r>
            <a:r>
              <a:rPr lang="fr-FR" dirty="0" smtClean="0"/>
              <a:t>)</a:t>
            </a:r>
          </a:p>
          <a:p>
            <a:r>
              <a:rPr lang="fr-FR" dirty="0" smtClean="0"/>
              <a:t> </a:t>
            </a:r>
            <a:r>
              <a:rPr lang="fr-FR" dirty="0"/>
              <a:t>et les regroupements humains (village, ville).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25" y="3056921"/>
            <a:ext cx="4371975" cy="3629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89" y="4701191"/>
            <a:ext cx="24288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Aspect </a:t>
            </a:r>
            <a:r>
              <a:rPr lang="en-US" b="1" u="sng" dirty="0" err="1"/>
              <a:t>géographique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L'aspect géographique place en </a:t>
            </a:r>
            <a:r>
              <a:rPr lang="fr-FR" dirty="0" smtClean="0"/>
              <a:t>perspective</a:t>
            </a:r>
          </a:p>
          <a:p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le relief</a:t>
            </a:r>
            <a:r>
              <a:rPr lang="fr-FR" dirty="0" smtClean="0"/>
              <a:t>,</a:t>
            </a:r>
          </a:p>
          <a:p>
            <a:r>
              <a:rPr lang="fr-FR" dirty="0" smtClean="0"/>
              <a:t> </a:t>
            </a:r>
            <a:r>
              <a:rPr lang="fr-FR" dirty="0">
                <a:solidFill>
                  <a:srgbClr val="FF0000"/>
                </a:solidFill>
              </a:rPr>
              <a:t>les grands cours d'eau 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et </a:t>
            </a:r>
            <a:r>
              <a:rPr lang="fr-FR" dirty="0">
                <a:solidFill>
                  <a:srgbClr val="FF0000"/>
                </a:solidFill>
              </a:rPr>
              <a:t>la situation géographique d'une société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313" y="2434431"/>
            <a:ext cx="3543300" cy="3133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43" y="4177907"/>
            <a:ext cx="3511296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3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Aspect </a:t>
            </a:r>
            <a:r>
              <a:rPr lang="en-US" b="1" u="sng" dirty="0" err="1"/>
              <a:t>politique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L'aspect politique touche 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le </a:t>
            </a:r>
            <a:r>
              <a:rPr lang="fr-FR" dirty="0">
                <a:solidFill>
                  <a:srgbClr val="FF0000"/>
                </a:solidFill>
              </a:rPr>
              <a:t>fonctionnement des gouvernements, 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les </a:t>
            </a:r>
            <a:r>
              <a:rPr lang="fr-FR" dirty="0">
                <a:solidFill>
                  <a:srgbClr val="FF0000"/>
                </a:solidFill>
              </a:rPr>
              <a:t>lois qui régissent les sociétés, 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le </a:t>
            </a:r>
            <a:r>
              <a:rPr lang="fr-FR" dirty="0">
                <a:solidFill>
                  <a:srgbClr val="FF0000"/>
                </a:solidFill>
              </a:rPr>
              <a:t>pouvoir des régimes politiques</a:t>
            </a:r>
            <a:r>
              <a:rPr lang="fr-FR" dirty="0" smtClean="0">
                <a:solidFill>
                  <a:srgbClr val="FF0000"/>
                </a:solidFill>
              </a:rPr>
              <a:t>,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les </a:t>
            </a:r>
            <a:r>
              <a:rPr lang="fr-FR" dirty="0">
                <a:solidFill>
                  <a:srgbClr val="FF0000"/>
                </a:solidFill>
              </a:rPr>
              <a:t>relations des peuples entre eux</a:t>
            </a:r>
            <a:r>
              <a:rPr lang="fr-FR" dirty="0" smtClean="0">
                <a:solidFill>
                  <a:srgbClr val="FF0000"/>
                </a:solidFill>
              </a:rPr>
              <a:t>,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les guerres et les alliances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fr-FR" b="1" dirty="0" smtClean="0"/>
              <a:t>Feuille sur les différents régimes politiques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354" y="2215167"/>
            <a:ext cx="2768285" cy="207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Aspect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L'aspect technique fait appel 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aux </a:t>
            </a:r>
            <a:r>
              <a:rPr lang="fr-FR" dirty="0">
                <a:solidFill>
                  <a:srgbClr val="FF0000"/>
                </a:solidFill>
              </a:rPr>
              <a:t>découvertes</a:t>
            </a:r>
            <a:r>
              <a:rPr lang="fr-FR" dirty="0"/>
              <a:t>, 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aux </a:t>
            </a:r>
            <a:r>
              <a:rPr lang="fr-FR" dirty="0">
                <a:solidFill>
                  <a:srgbClr val="FF0000"/>
                </a:solidFill>
              </a:rPr>
              <a:t>inventions </a:t>
            </a:r>
            <a:r>
              <a:rPr lang="fr-FR" dirty="0"/>
              <a:t>et 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aux </a:t>
            </a:r>
            <a:r>
              <a:rPr lang="fr-FR" dirty="0">
                <a:solidFill>
                  <a:srgbClr val="FF0000"/>
                </a:solidFill>
              </a:rPr>
              <a:t>innovations </a:t>
            </a:r>
            <a:r>
              <a:rPr lang="fr-FR" dirty="0" smtClean="0">
                <a:solidFill>
                  <a:srgbClr val="FF0000"/>
                </a:solidFill>
              </a:rPr>
              <a:t>techniques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29" y="540912"/>
            <a:ext cx="5153553" cy="4685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4" y="4382997"/>
            <a:ext cx="270510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934" y="4082070"/>
            <a:ext cx="2979313" cy="2229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32" y="4632794"/>
            <a:ext cx="3393583" cy="193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Aspect </a:t>
            </a:r>
            <a:r>
              <a:rPr lang="en-US" b="1" u="sng" dirty="0" err="1"/>
              <a:t>économique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L'aspect économique comprend les activités </a:t>
            </a:r>
            <a:r>
              <a:rPr lang="fr-FR" dirty="0" smtClean="0"/>
              <a:t> </a:t>
            </a:r>
          </a:p>
          <a:p>
            <a:r>
              <a:rPr lang="fr-FR" dirty="0" smtClean="0"/>
              <a:t> </a:t>
            </a:r>
            <a:r>
              <a:rPr lang="fr-FR" dirty="0">
                <a:solidFill>
                  <a:srgbClr val="FF0000"/>
                </a:solidFill>
              </a:rPr>
              <a:t>à la production des biens 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à l'agriculture</a:t>
            </a:r>
            <a:r>
              <a:rPr lang="fr-FR" dirty="0"/>
              <a:t>, 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à </a:t>
            </a:r>
            <a:r>
              <a:rPr lang="fr-FR" dirty="0">
                <a:solidFill>
                  <a:srgbClr val="FF0000"/>
                </a:solidFill>
              </a:rPr>
              <a:t>l'élevage</a:t>
            </a:r>
            <a:r>
              <a:rPr lang="fr-FR" dirty="0" smtClean="0"/>
              <a:t>,</a:t>
            </a:r>
          </a:p>
          <a:p>
            <a:r>
              <a:rPr lang="fr-FR" dirty="0" smtClean="0"/>
              <a:t> </a:t>
            </a:r>
            <a:r>
              <a:rPr lang="fr-FR" dirty="0">
                <a:solidFill>
                  <a:srgbClr val="FF0000"/>
                </a:solidFill>
              </a:rPr>
              <a:t>à l'artisanat</a:t>
            </a:r>
            <a:r>
              <a:rPr lang="fr-FR" dirty="0"/>
              <a:t>, 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aux </a:t>
            </a:r>
            <a:r>
              <a:rPr lang="fr-FR" dirty="0">
                <a:solidFill>
                  <a:srgbClr val="FF0000"/>
                </a:solidFill>
              </a:rPr>
              <a:t>industries, aux manufactures</a:t>
            </a:r>
            <a:r>
              <a:rPr lang="fr-FR" dirty="0" smtClean="0"/>
              <a:t>,</a:t>
            </a:r>
          </a:p>
          <a:p>
            <a:r>
              <a:rPr lang="fr-FR" dirty="0" smtClean="0"/>
              <a:t> </a:t>
            </a:r>
            <a:r>
              <a:rPr lang="fr-FR" dirty="0">
                <a:solidFill>
                  <a:srgbClr val="FF0000"/>
                </a:solidFill>
              </a:rPr>
              <a:t>aux taxes et aux impôts</a:t>
            </a:r>
            <a:r>
              <a:rPr lang="fr-FR" dirty="0"/>
              <a:t>, </a:t>
            </a:r>
            <a:endParaRPr lang="fr-FR" dirty="0" smtClean="0"/>
          </a:p>
          <a:p>
            <a:r>
              <a:rPr lang="fr-FR" dirty="0" smtClean="0"/>
              <a:t>et </a:t>
            </a:r>
            <a:r>
              <a:rPr lang="fr-FR" dirty="0">
                <a:solidFill>
                  <a:srgbClr val="FF0000"/>
                </a:solidFill>
              </a:rPr>
              <a:t>aux échanges </a:t>
            </a:r>
            <a:r>
              <a:rPr lang="fr-FR" dirty="0" smtClean="0">
                <a:solidFill>
                  <a:srgbClr val="FF0000"/>
                </a:solidFill>
              </a:rPr>
              <a:t>commerciaux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29" y="2478513"/>
            <a:ext cx="4581525" cy="295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Aspect </a:t>
            </a:r>
            <a:r>
              <a:rPr lang="en-US" b="1" u="sng" dirty="0" err="1"/>
              <a:t>culturel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L'aspect culturel souligne 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les </a:t>
            </a:r>
            <a:r>
              <a:rPr lang="fr-FR" dirty="0">
                <a:solidFill>
                  <a:srgbClr val="FF0000"/>
                </a:solidFill>
              </a:rPr>
              <a:t>croyances</a:t>
            </a:r>
            <a:r>
              <a:rPr lang="fr-FR" dirty="0"/>
              <a:t>, 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la </a:t>
            </a:r>
            <a:r>
              <a:rPr lang="fr-FR" dirty="0">
                <a:solidFill>
                  <a:srgbClr val="FF0000"/>
                </a:solidFill>
              </a:rPr>
              <a:t>religion</a:t>
            </a:r>
            <a:r>
              <a:rPr lang="fr-FR" dirty="0"/>
              <a:t>, 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la </a:t>
            </a:r>
            <a:r>
              <a:rPr lang="fr-FR" dirty="0">
                <a:solidFill>
                  <a:srgbClr val="FF0000"/>
                </a:solidFill>
              </a:rPr>
              <a:t>langue</a:t>
            </a:r>
            <a:r>
              <a:rPr lang="fr-FR" dirty="0"/>
              <a:t>, 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l'écriture</a:t>
            </a:r>
            <a:r>
              <a:rPr lang="fr-FR" dirty="0"/>
              <a:t>, 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la </a:t>
            </a:r>
            <a:r>
              <a:rPr lang="fr-FR" dirty="0">
                <a:solidFill>
                  <a:srgbClr val="FF0000"/>
                </a:solidFill>
              </a:rPr>
              <a:t>littérature</a:t>
            </a:r>
            <a:r>
              <a:rPr lang="fr-FR" dirty="0" smtClean="0"/>
              <a:t>,</a:t>
            </a:r>
          </a:p>
          <a:p>
            <a:r>
              <a:rPr lang="fr-FR" dirty="0" smtClean="0"/>
              <a:t> </a:t>
            </a:r>
            <a:r>
              <a:rPr lang="fr-FR" dirty="0">
                <a:solidFill>
                  <a:srgbClr val="FF0000"/>
                </a:solidFill>
              </a:rPr>
              <a:t>l'éducation</a:t>
            </a:r>
            <a:r>
              <a:rPr lang="fr-FR" dirty="0"/>
              <a:t>, 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les </a:t>
            </a:r>
            <a:r>
              <a:rPr lang="fr-FR" dirty="0">
                <a:solidFill>
                  <a:srgbClr val="FF0000"/>
                </a:solidFill>
              </a:rPr>
              <a:t>connaissances</a:t>
            </a:r>
            <a:r>
              <a:rPr lang="fr-FR" dirty="0" smtClean="0"/>
              <a:t>,</a:t>
            </a:r>
          </a:p>
          <a:p>
            <a:r>
              <a:rPr lang="fr-FR" dirty="0" smtClean="0"/>
              <a:t> </a:t>
            </a:r>
            <a:r>
              <a:rPr lang="fr-FR" dirty="0">
                <a:solidFill>
                  <a:srgbClr val="FF0000"/>
                </a:solidFill>
              </a:rPr>
              <a:t>les coutumes </a:t>
            </a:r>
            <a:r>
              <a:rPr lang="fr-FR" dirty="0"/>
              <a:t>et 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la </a:t>
            </a:r>
            <a:r>
              <a:rPr lang="fr-FR" dirty="0">
                <a:solidFill>
                  <a:srgbClr val="FF0000"/>
                </a:solidFill>
              </a:rPr>
              <a:t>production artistique </a:t>
            </a:r>
            <a:r>
              <a:rPr lang="fr-FR" dirty="0"/>
              <a:t>(peinture, sculpture, théâtre, cinéma, chanson, musique) propre à chacune des sociétés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794" y="1690688"/>
            <a:ext cx="45815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C’est une façon d’analyser un événement.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34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www.youtube.com/watch?feature=player_embedded&amp;v=QcXWpE6mVts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654" y="1492945"/>
            <a:ext cx="4697971" cy="259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556" y="1015427"/>
            <a:ext cx="4796239" cy="358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7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7" y="1092611"/>
            <a:ext cx="5493644" cy="43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5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36067"/>
            <a:ext cx="5447227" cy="422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7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60" y="851884"/>
            <a:ext cx="3945228" cy="45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1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656" y="702907"/>
            <a:ext cx="4977819" cy="44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23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Politique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Qui a le pouvoir?</a:t>
            </a:r>
          </a:p>
          <a:p>
            <a:r>
              <a:rPr lang="fr-CA" dirty="0" smtClean="0"/>
              <a:t>Comment les dirigeants sont-ils choisi?</a:t>
            </a:r>
          </a:p>
          <a:p>
            <a:r>
              <a:rPr lang="fr-CA" dirty="0" smtClean="0"/>
              <a:t>Pour combien de temps?</a:t>
            </a:r>
          </a:p>
          <a:p>
            <a:r>
              <a:rPr lang="fr-CA" dirty="0" smtClean="0"/>
              <a:t>Quels sont les lois? leurs conséquences?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46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398</Words>
  <Application>Microsoft Office PowerPoint</Application>
  <PresentationFormat>Widescreen</PresentationFormat>
  <Paragraphs>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Les aspects de la  société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Politique</vt:lpstr>
      <vt:lpstr>Aspect social</vt:lpstr>
      <vt:lpstr>Aspect géographique</vt:lpstr>
      <vt:lpstr>Aspect économique </vt:lpstr>
      <vt:lpstr>Aspect culturel </vt:lpstr>
      <vt:lpstr>Aspect social</vt:lpstr>
      <vt:lpstr>Aspect géographique</vt:lpstr>
      <vt:lpstr>Aspect politique</vt:lpstr>
      <vt:lpstr>Aspect technique</vt:lpstr>
      <vt:lpstr>Aspect économique</vt:lpstr>
      <vt:lpstr>Aspect culturel</vt:lpstr>
      <vt:lpstr>PowerPoint Presentation</vt:lpstr>
    </vt:vector>
  </TitlesOfParts>
  <Company>Anglophone South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aspects de la  sociétée</dc:title>
  <dc:creator>Cyr, Jeannot (ASD-S)</dc:creator>
  <cp:lastModifiedBy>Cyr, Jeannot (ASD-S)</cp:lastModifiedBy>
  <cp:revision>19</cp:revision>
  <dcterms:created xsi:type="dcterms:W3CDTF">2016-01-27T13:33:03Z</dcterms:created>
  <dcterms:modified xsi:type="dcterms:W3CDTF">2020-02-03T14:00:31Z</dcterms:modified>
</cp:coreProperties>
</file>