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57" r:id="rId6"/>
    <p:sldId id="258" r:id="rId7"/>
    <p:sldId id="263" r:id="rId8"/>
    <p:sldId id="265" r:id="rId9"/>
    <p:sldId id="266" r:id="rId10"/>
    <p:sldId id="267" r:id="rId11"/>
    <p:sldId id="264"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E6C15-D23B-4E65-96B3-F09F88AE7B23}" type="datetimeFigureOut">
              <a:rPr lang="en-US" smtClean="0"/>
              <a:t>2/25/2020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65521-C7FC-444C-8BA0-B7878DD30EFE}" type="slidenum">
              <a:rPr lang="en-US" smtClean="0"/>
              <a:t>‹N°›</a:t>
            </a:fld>
            <a:endParaRPr lang="en-US"/>
          </a:p>
        </p:txBody>
      </p:sp>
    </p:spTree>
    <p:extLst>
      <p:ext uri="{BB962C8B-B14F-4D97-AF65-F5344CB8AC3E}">
        <p14:creationId xmlns:p14="http://schemas.microsoft.com/office/powerpoint/2010/main" val="1798563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Shape 5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8" name="Shape 5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379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Shape 5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3" name="Shape 5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7585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8" name="Shape 5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0441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2" name="Shape 4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552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5BFDFC9-EFE3-4A4C-8CFF-70DB9E3AE778}"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324829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BFDFC9-EFE3-4A4C-8CFF-70DB9E3AE778}"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210833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BFDFC9-EFE3-4A4C-8CFF-70DB9E3AE778}"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122421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BFDFC9-EFE3-4A4C-8CFF-70DB9E3AE778}"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11505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BFDFC9-EFE3-4A4C-8CFF-70DB9E3AE778}"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219098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BFDFC9-EFE3-4A4C-8CFF-70DB9E3AE778}"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263165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BFDFC9-EFE3-4A4C-8CFF-70DB9E3AE778}"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171460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BFDFC9-EFE3-4A4C-8CFF-70DB9E3AE778}"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856174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FDFC9-EFE3-4A4C-8CFF-70DB9E3AE778}"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130991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BFDFC9-EFE3-4A4C-8CFF-70DB9E3AE778}"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278068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BFDFC9-EFE3-4A4C-8CFF-70DB9E3AE778}"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3EBD1-F576-48F8-A554-33A4DE6DE519}" type="slidenum">
              <a:rPr lang="en-US" smtClean="0"/>
              <a:t>‹N°›</a:t>
            </a:fld>
            <a:endParaRPr lang="en-US"/>
          </a:p>
        </p:txBody>
      </p:sp>
    </p:spTree>
    <p:extLst>
      <p:ext uri="{BB962C8B-B14F-4D97-AF65-F5344CB8AC3E}">
        <p14:creationId xmlns:p14="http://schemas.microsoft.com/office/powerpoint/2010/main" val="307246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FDFC9-EFE3-4A4C-8CFF-70DB9E3AE778}" type="datetimeFigureOut">
              <a:rPr lang="en-US" smtClean="0"/>
              <a:t>2/25/2020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3EBD1-F576-48F8-A554-33A4DE6DE519}" type="slidenum">
              <a:rPr lang="en-US" smtClean="0"/>
              <a:t>‹N°›</a:t>
            </a:fld>
            <a:endParaRPr lang="en-US"/>
          </a:p>
        </p:txBody>
      </p:sp>
    </p:spTree>
    <p:extLst>
      <p:ext uri="{BB962C8B-B14F-4D97-AF65-F5344CB8AC3E}">
        <p14:creationId xmlns:p14="http://schemas.microsoft.com/office/powerpoint/2010/main" val="3603950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0udWsDRLWcc&amp;app=deskto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a:t>Les conséquences </a:t>
            </a:r>
            <a:endParaRPr lang="en-US" dirty="0"/>
          </a:p>
        </p:txBody>
      </p:sp>
      <p:sp>
        <p:nvSpPr>
          <p:cNvPr id="3" name="Subtitle 2"/>
          <p:cNvSpPr>
            <a:spLocks noGrp="1"/>
          </p:cNvSpPr>
          <p:nvPr>
            <p:ph type="subTitle" idx="1"/>
          </p:nvPr>
        </p:nvSpPr>
        <p:spPr/>
        <p:txBody>
          <a:bodyPr/>
          <a:lstStyle/>
          <a:p>
            <a:r>
              <a:rPr lang="fr-CA" dirty="0"/>
              <a:t>Révolution Française</a:t>
            </a:r>
            <a:endParaRPr lang="en-US" dirty="0"/>
          </a:p>
        </p:txBody>
      </p:sp>
    </p:spTree>
    <p:extLst>
      <p:ext uri="{BB962C8B-B14F-4D97-AF65-F5344CB8AC3E}">
        <p14:creationId xmlns:p14="http://schemas.microsoft.com/office/powerpoint/2010/main" val="391722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D316CD-0ACE-430A-88F7-E23A7C57737D}"/>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5E07FED6-C688-4111-9891-04B3FA44497C}"/>
              </a:ext>
            </a:extLst>
          </p:cNvPr>
          <p:cNvSpPr>
            <a:spLocks noGrp="1"/>
          </p:cNvSpPr>
          <p:nvPr>
            <p:ph idx="1"/>
          </p:nvPr>
        </p:nvSpPr>
        <p:spPr/>
        <p:txBody>
          <a:bodyPr/>
          <a:lstStyle/>
          <a:p>
            <a:r>
              <a:rPr lang="fr-CA" dirty="0"/>
              <a:t>40 000 citoyens de morts durant cette période 1793-1794</a:t>
            </a:r>
          </a:p>
          <a:p>
            <a:r>
              <a:rPr lang="fr-CA" dirty="0"/>
              <a:t>Milliers par jour </a:t>
            </a:r>
            <a:r>
              <a:rPr lang="fr-CA"/>
              <a:t>était guillotiné.</a:t>
            </a:r>
            <a:endParaRPr lang="en-US"/>
          </a:p>
        </p:txBody>
      </p:sp>
    </p:spTree>
    <p:extLst>
      <p:ext uri="{BB962C8B-B14F-4D97-AF65-F5344CB8AC3E}">
        <p14:creationId xmlns:p14="http://schemas.microsoft.com/office/powerpoint/2010/main" val="147698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Shape 424"/>
          <p:cNvSpPr txBox="1"/>
          <p:nvPr/>
        </p:nvSpPr>
        <p:spPr>
          <a:xfrm>
            <a:off x="361036" y="333367"/>
            <a:ext cx="9479200" cy="6251600"/>
          </a:xfrm>
          <a:prstGeom prst="rect">
            <a:avLst/>
          </a:prstGeom>
          <a:noFill/>
          <a:ln>
            <a:noFill/>
          </a:ln>
        </p:spPr>
        <p:txBody>
          <a:bodyPr spcFirstLastPara="1" wrap="square" lIns="121900" tIns="60933" rIns="121900" bIns="60933" anchor="t" anchorCtr="0">
            <a:noAutofit/>
          </a:bodyPr>
          <a:lstStyle/>
          <a:p>
            <a:pPr marL="457189" indent="-457189"/>
            <a:r>
              <a:rPr lang="fr-CA" sz="2667" b="1" dirty="0">
                <a:solidFill>
                  <a:schemeClr val="dk1"/>
                </a:solidFill>
                <a:latin typeface="Arial"/>
                <a:ea typeface="Arial"/>
                <a:cs typeface="Arial"/>
                <a:sym typeface="Arial"/>
              </a:rPr>
              <a:t> Des personnages importants de la Révolution française.</a:t>
            </a:r>
            <a:endParaRPr sz="2667" dirty="0">
              <a:solidFill>
                <a:schemeClr val="dk1"/>
              </a:solidFill>
              <a:latin typeface="Arial"/>
              <a:ea typeface="Arial"/>
              <a:cs typeface="Arial"/>
              <a:sym typeface="Arial"/>
            </a:endParaRPr>
          </a:p>
          <a:p>
            <a:pPr marL="457189" indent="-457189"/>
            <a:endParaRPr sz="2667" dirty="0">
              <a:solidFill>
                <a:schemeClr val="dk1"/>
              </a:solidFill>
              <a:latin typeface="Arial"/>
              <a:ea typeface="Arial"/>
              <a:cs typeface="Arial"/>
              <a:sym typeface="Arial"/>
            </a:endParaRPr>
          </a:p>
          <a:p>
            <a:pPr marL="457189" indent="-457189"/>
            <a:r>
              <a:rPr lang="fr-CA" sz="2667" b="1" dirty="0">
                <a:solidFill>
                  <a:schemeClr val="dk1"/>
                </a:solidFill>
                <a:latin typeface="Arial"/>
                <a:ea typeface="Arial"/>
                <a:cs typeface="Arial"/>
                <a:sym typeface="Arial"/>
              </a:rPr>
              <a:t>Les sans-culottes</a:t>
            </a:r>
            <a:endParaRPr sz="2400" dirty="0"/>
          </a:p>
          <a:p>
            <a:pPr marL="457189" indent="-457189"/>
            <a:r>
              <a:rPr lang="fr-CA" sz="2400" dirty="0">
                <a:solidFill>
                  <a:schemeClr val="dk1"/>
                </a:solidFill>
                <a:latin typeface="Arial"/>
                <a:ea typeface="Arial"/>
                <a:cs typeface="Arial"/>
                <a:sym typeface="Arial"/>
              </a:rPr>
              <a:t>Les sans-culottes sont des révolutionnaires </a:t>
            </a:r>
            <a:r>
              <a:rPr lang="fr-CA" sz="2933" b="1" dirty="0">
                <a:solidFill>
                  <a:srgbClr val="FF0000"/>
                </a:solidFill>
                <a:latin typeface="Arial"/>
                <a:ea typeface="Arial"/>
                <a:cs typeface="Arial"/>
                <a:sym typeface="Arial"/>
              </a:rPr>
              <a:t>provenant de la partie la plus pauvre du peuple.</a:t>
            </a:r>
            <a:endParaRPr sz="2933" dirty="0">
              <a:solidFill>
                <a:srgbClr val="FF0000"/>
              </a:solidFill>
              <a:latin typeface="Arial"/>
              <a:ea typeface="Arial"/>
              <a:cs typeface="Arial"/>
              <a:sym typeface="Arial"/>
            </a:endParaRPr>
          </a:p>
          <a:p>
            <a:pPr marL="457189" indent="-457189"/>
            <a:endParaRPr sz="2933" dirty="0">
              <a:solidFill>
                <a:srgbClr val="0000FF"/>
              </a:solidFill>
              <a:latin typeface="Arial"/>
              <a:ea typeface="Arial"/>
              <a:cs typeface="Arial"/>
              <a:sym typeface="Arial"/>
            </a:endParaRPr>
          </a:p>
          <a:p>
            <a:pPr marL="457189" indent="-457189"/>
            <a:r>
              <a:rPr lang="fr-CA" sz="2667" b="1" dirty="0">
                <a:solidFill>
                  <a:schemeClr val="dk1"/>
                </a:solidFill>
                <a:latin typeface="Arial"/>
                <a:ea typeface="Arial"/>
                <a:cs typeface="Arial"/>
                <a:sym typeface="Arial"/>
              </a:rPr>
              <a:t>Louis XVI </a:t>
            </a:r>
            <a:endParaRPr sz="2400" dirty="0"/>
          </a:p>
          <a:p>
            <a:pPr marL="457189" indent="-457189"/>
            <a:r>
              <a:rPr lang="fr-CA" sz="2400" dirty="0">
                <a:solidFill>
                  <a:schemeClr val="dk1"/>
                </a:solidFill>
                <a:latin typeface="Arial"/>
                <a:ea typeface="Arial"/>
                <a:cs typeface="Arial"/>
                <a:sym typeface="Arial"/>
              </a:rPr>
              <a:t>Né à Versailles en 1754, </a:t>
            </a:r>
            <a:r>
              <a:rPr lang="fr-CA" sz="2400" b="1" dirty="0">
                <a:latin typeface="Arial"/>
                <a:ea typeface="Arial"/>
                <a:cs typeface="Arial"/>
                <a:sym typeface="Arial"/>
              </a:rPr>
              <a:t>Louis XVI est le petit fils de Louis XV</a:t>
            </a:r>
            <a:r>
              <a:rPr lang="fr-CA" sz="2400" dirty="0">
                <a:latin typeface="Arial"/>
                <a:ea typeface="Arial"/>
                <a:cs typeface="Arial"/>
                <a:sym typeface="Arial"/>
              </a:rPr>
              <a:t> </a:t>
            </a:r>
            <a:r>
              <a:rPr lang="fr-CA" sz="2400" dirty="0">
                <a:solidFill>
                  <a:schemeClr val="dk1"/>
                </a:solidFill>
                <a:latin typeface="Arial"/>
                <a:ea typeface="Arial"/>
                <a:cs typeface="Arial"/>
                <a:sym typeface="Arial"/>
              </a:rPr>
              <a:t>à qui il succède, son père étant décédé. On le considère intelligent et instruit, mais il manque de caractère et sa timidité presque maladive lui fera adopter des attitudes hésitantes. Roi à vingt ans, il est vertueux et un peu maladroit. Au début de son règne, il s’attire les sympathies et l’affection du peuple. Par contre, mal entouré et d’une indécision constante, il ne sut pas faire face à la montée révolutionnaire.</a:t>
            </a:r>
            <a:endParaRPr sz="2400" dirty="0"/>
          </a:p>
          <a:p>
            <a:pPr marL="457189" indent="-457189"/>
            <a:endParaRPr sz="2400" dirty="0">
              <a:solidFill>
                <a:schemeClr val="dk1"/>
              </a:solidFill>
              <a:latin typeface="Arial"/>
              <a:ea typeface="Arial"/>
              <a:cs typeface="Arial"/>
              <a:sym typeface="Arial"/>
            </a:endParaRPr>
          </a:p>
        </p:txBody>
      </p:sp>
      <p:pic>
        <p:nvPicPr>
          <p:cNvPr id="425" name="Shape 425"/>
          <p:cNvPicPr preferRelativeResize="0"/>
          <p:nvPr/>
        </p:nvPicPr>
        <p:blipFill>
          <a:blip r:embed="rId3">
            <a:alphaModFix/>
          </a:blip>
          <a:stretch>
            <a:fillRect/>
          </a:stretch>
        </p:blipFill>
        <p:spPr>
          <a:xfrm>
            <a:off x="10160284" y="897200"/>
            <a:ext cx="1658939" cy="2354261"/>
          </a:xfrm>
          <a:prstGeom prst="rect">
            <a:avLst/>
          </a:prstGeom>
          <a:noFill/>
          <a:ln>
            <a:noFill/>
          </a:ln>
        </p:spPr>
      </p:pic>
      <p:pic>
        <p:nvPicPr>
          <p:cNvPr id="426" name="Shape 426"/>
          <p:cNvPicPr preferRelativeResize="0"/>
          <p:nvPr/>
        </p:nvPicPr>
        <p:blipFill>
          <a:blip r:embed="rId4">
            <a:alphaModFix/>
          </a:blip>
          <a:stretch>
            <a:fillRect/>
          </a:stretch>
        </p:blipFill>
        <p:spPr>
          <a:xfrm>
            <a:off x="10168217" y="4142972"/>
            <a:ext cx="1643064" cy="2305049"/>
          </a:xfrm>
          <a:prstGeom prst="rect">
            <a:avLst/>
          </a:prstGeom>
          <a:noFill/>
          <a:ln>
            <a:noFill/>
          </a:ln>
        </p:spPr>
      </p:pic>
    </p:spTree>
    <p:extLst>
      <p:ext uri="{BB962C8B-B14F-4D97-AF65-F5344CB8AC3E}">
        <p14:creationId xmlns:p14="http://schemas.microsoft.com/office/powerpoint/2010/main" val="280842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4">
                                            <p:txEl>
                                              <p:pRg st="0" end="0"/>
                                            </p:txEl>
                                          </p:spTgt>
                                        </p:tgtEl>
                                        <p:attrNameLst>
                                          <p:attrName>style.visibility</p:attrName>
                                        </p:attrNameLst>
                                      </p:cBhvr>
                                      <p:to>
                                        <p:strVal val="visible"/>
                                      </p:to>
                                    </p:set>
                                    <p:animEffect transition="in" filter="fade">
                                      <p:cBhvr>
                                        <p:cTn id="7" dur="1000"/>
                                        <p:tgtEl>
                                          <p:spTgt spid="4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4">
                                            <p:txEl>
                                              <p:pRg st="2" end="2"/>
                                            </p:txEl>
                                          </p:spTgt>
                                        </p:tgtEl>
                                        <p:attrNameLst>
                                          <p:attrName>style.visibility</p:attrName>
                                        </p:attrNameLst>
                                      </p:cBhvr>
                                      <p:to>
                                        <p:strVal val="visible"/>
                                      </p:to>
                                    </p:set>
                                    <p:animEffect transition="in" filter="fade">
                                      <p:cBhvr>
                                        <p:cTn id="12" dur="1000"/>
                                        <p:tgtEl>
                                          <p:spTgt spid="42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24">
                                            <p:txEl>
                                              <p:pRg st="3" end="3"/>
                                            </p:txEl>
                                          </p:spTgt>
                                        </p:tgtEl>
                                        <p:attrNameLst>
                                          <p:attrName>style.visibility</p:attrName>
                                        </p:attrNameLst>
                                      </p:cBhvr>
                                      <p:to>
                                        <p:strVal val="visible"/>
                                      </p:to>
                                    </p:set>
                                    <p:animEffect transition="in" filter="fade">
                                      <p:cBhvr>
                                        <p:cTn id="17" dur="1000"/>
                                        <p:tgtEl>
                                          <p:spTgt spid="42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4">
                                            <p:txEl>
                                              <p:pRg st="5" end="5"/>
                                            </p:txEl>
                                          </p:spTgt>
                                        </p:tgtEl>
                                        <p:attrNameLst>
                                          <p:attrName>style.visibility</p:attrName>
                                        </p:attrNameLst>
                                      </p:cBhvr>
                                      <p:to>
                                        <p:strVal val="visible"/>
                                      </p:to>
                                    </p:set>
                                    <p:animEffect transition="in" filter="fade">
                                      <p:cBhvr>
                                        <p:cTn id="22" dur="1000"/>
                                        <p:tgtEl>
                                          <p:spTgt spid="42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4">
                                            <p:txEl>
                                              <p:pRg st="6" end="6"/>
                                            </p:txEl>
                                          </p:spTgt>
                                        </p:tgtEl>
                                        <p:attrNameLst>
                                          <p:attrName>style.visibility</p:attrName>
                                        </p:attrNameLst>
                                      </p:cBhvr>
                                      <p:to>
                                        <p:strVal val="visible"/>
                                      </p:to>
                                    </p:set>
                                    <p:animEffect transition="in" filter="fade">
                                      <p:cBhvr>
                                        <p:cTn id="27" dur="1000"/>
                                        <p:tgtEl>
                                          <p:spTgt spid="4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dirty="0">
                <a:hlinkClick r:id="rId2"/>
              </a:rPr>
              <a:t>https://www.youtube.com/watch?v=0udWsDRLWcc&amp;app=desktop</a:t>
            </a:r>
            <a:endParaRPr lang="en-US" dirty="0"/>
          </a:p>
          <a:p>
            <a:endParaRPr lang="en-US" dirty="0"/>
          </a:p>
        </p:txBody>
      </p:sp>
    </p:spTree>
    <p:extLst>
      <p:ext uri="{BB962C8B-B14F-4D97-AF65-F5344CB8AC3E}">
        <p14:creationId xmlns:p14="http://schemas.microsoft.com/office/powerpoint/2010/main" val="271377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Shape 510"/>
          <p:cNvSpPr txBox="1"/>
          <p:nvPr/>
        </p:nvSpPr>
        <p:spPr>
          <a:xfrm>
            <a:off x="1678517" y="549275"/>
            <a:ext cx="9984400" cy="4476800"/>
          </a:xfrm>
          <a:prstGeom prst="rect">
            <a:avLst/>
          </a:prstGeom>
          <a:noFill/>
          <a:ln>
            <a:noFill/>
          </a:ln>
        </p:spPr>
        <p:txBody>
          <a:bodyPr spcFirstLastPara="1" wrap="square" lIns="121900" tIns="60933" rIns="121900" bIns="60933" anchor="t" anchorCtr="0">
            <a:noAutofit/>
          </a:bodyPr>
          <a:lstStyle/>
          <a:p>
            <a:pPr marL="457189" indent="-457189"/>
            <a:r>
              <a:rPr lang="fr-CA" sz="2667" b="1" dirty="0">
                <a:solidFill>
                  <a:schemeClr val="dk1"/>
                </a:solidFill>
                <a:latin typeface="Arial"/>
                <a:ea typeface="Arial"/>
                <a:cs typeface="Arial"/>
                <a:sym typeface="Arial"/>
              </a:rPr>
              <a:t> Des valeurs associées à la Révolution française.</a:t>
            </a:r>
            <a:endParaRPr sz="2400" dirty="0"/>
          </a:p>
          <a:p>
            <a:pPr marL="457189" indent="-457189"/>
            <a:endParaRPr sz="2667" dirty="0">
              <a:solidFill>
                <a:schemeClr val="dk1"/>
              </a:solidFill>
              <a:latin typeface="Arial"/>
              <a:ea typeface="Arial"/>
              <a:cs typeface="Arial"/>
              <a:sym typeface="Arial"/>
            </a:endParaRPr>
          </a:p>
          <a:p>
            <a:pPr marL="457189" indent="-457189"/>
            <a:endParaRPr sz="2667" b="1" dirty="0">
              <a:solidFill>
                <a:schemeClr val="dk1"/>
              </a:solidFill>
              <a:latin typeface="Arial"/>
              <a:ea typeface="Arial"/>
              <a:cs typeface="Arial"/>
              <a:sym typeface="Arial"/>
            </a:endParaRPr>
          </a:p>
          <a:p>
            <a:pPr marL="2285943" lvl="3" indent="-457189"/>
            <a:r>
              <a:rPr lang="fr-CA" sz="3200" b="1" dirty="0">
                <a:solidFill>
                  <a:srgbClr val="FF0000"/>
                </a:solidFill>
                <a:latin typeface="Arial"/>
                <a:ea typeface="Arial"/>
                <a:cs typeface="Arial"/>
                <a:sym typeface="Arial"/>
              </a:rPr>
              <a:t>- Égalité</a:t>
            </a:r>
            <a:endParaRPr sz="2400" dirty="0">
              <a:solidFill>
                <a:srgbClr val="FF0000"/>
              </a:solidFill>
            </a:endParaRPr>
          </a:p>
          <a:p>
            <a:pPr marL="2285943" lvl="3" indent="-457189"/>
            <a:endParaRPr sz="3200" b="1" dirty="0">
              <a:solidFill>
                <a:srgbClr val="FF0000"/>
              </a:solidFill>
              <a:latin typeface="Arial"/>
              <a:ea typeface="Arial"/>
              <a:cs typeface="Arial"/>
              <a:sym typeface="Arial"/>
            </a:endParaRPr>
          </a:p>
          <a:p>
            <a:pPr marL="2285943" lvl="3" indent="-457189"/>
            <a:r>
              <a:rPr lang="fr-CA" sz="3200" b="1" dirty="0">
                <a:solidFill>
                  <a:srgbClr val="FF0000"/>
                </a:solidFill>
                <a:latin typeface="Arial"/>
                <a:ea typeface="Arial"/>
                <a:cs typeface="Arial"/>
                <a:sym typeface="Arial"/>
              </a:rPr>
              <a:t>- Liberté</a:t>
            </a:r>
            <a:endParaRPr sz="2400" dirty="0">
              <a:solidFill>
                <a:srgbClr val="FF0000"/>
              </a:solidFill>
            </a:endParaRPr>
          </a:p>
          <a:p>
            <a:pPr marL="2285943" lvl="3" indent="-457189"/>
            <a:endParaRPr sz="3200" b="1" dirty="0">
              <a:solidFill>
                <a:srgbClr val="FF0000"/>
              </a:solidFill>
              <a:latin typeface="Arial"/>
              <a:ea typeface="Arial"/>
              <a:cs typeface="Arial"/>
              <a:sym typeface="Arial"/>
            </a:endParaRPr>
          </a:p>
          <a:p>
            <a:pPr marL="2285943" lvl="3" indent="-457189"/>
            <a:r>
              <a:rPr lang="fr-CA" sz="3200" b="1" dirty="0">
                <a:solidFill>
                  <a:srgbClr val="FF0000"/>
                </a:solidFill>
                <a:latin typeface="Arial"/>
                <a:ea typeface="Arial"/>
                <a:cs typeface="Arial"/>
                <a:sym typeface="Arial"/>
              </a:rPr>
              <a:t>- Justice</a:t>
            </a:r>
            <a:endParaRPr sz="2400" dirty="0">
              <a:solidFill>
                <a:srgbClr val="FF0000"/>
              </a:solidFill>
            </a:endParaRPr>
          </a:p>
          <a:p>
            <a:pPr marL="2285943" lvl="3" indent="-457189"/>
            <a:endParaRPr sz="3200" b="1" dirty="0">
              <a:solidFill>
                <a:srgbClr val="FF0000"/>
              </a:solidFill>
              <a:latin typeface="Arial"/>
              <a:ea typeface="Arial"/>
              <a:cs typeface="Arial"/>
              <a:sym typeface="Arial"/>
            </a:endParaRPr>
          </a:p>
          <a:p>
            <a:pPr marL="2285943" lvl="3" indent="-457189"/>
            <a:r>
              <a:rPr lang="fr-CA" sz="3200" b="1" dirty="0">
                <a:solidFill>
                  <a:srgbClr val="FF0000"/>
                </a:solidFill>
                <a:latin typeface="Arial"/>
                <a:ea typeface="Arial"/>
                <a:cs typeface="Arial"/>
                <a:sym typeface="Arial"/>
              </a:rPr>
              <a:t>-République /démocratie </a:t>
            </a:r>
            <a:endParaRPr sz="2400" dirty="0">
              <a:solidFill>
                <a:srgbClr val="FF0000"/>
              </a:solidFill>
            </a:endParaRPr>
          </a:p>
        </p:txBody>
      </p:sp>
    </p:spTree>
    <p:extLst>
      <p:ext uri="{BB962C8B-B14F-4D97-AF65-F5344CB8AC3E}">
        <p14:creationId xmlns:p14="http://schemas.microsoft.com/office/powerpoint/2010/main" val="123923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0"/>
                                        </p:tgtEl>
                                        <p:attrNameLst>
                                          <p:attrName>style.visibility</p:attrName>
                                        </p:attrNameLst>
                                      </p:cBhvr>
                                      <p:to>
                                        <p:strVal val="visible"/>
                                      </p:to>
                                    </p:set>
                                    <p:animEffect transition="in" filter="fade">
                                      <p:cBhvr>
                                        <p:cTn id="7" dur="1000"/>
                                        <p:tgtEl>
                                          <p:spTgt spid="5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0">
                                            <p:txEl>
                                              <p:pRg st="0" end="0"/>
                                            </p:txEl>
                                          </p:spTgt>
                                        </p:tgtEl>
                                        <p:attrNameLst>
                                          <p:attrName>style.visibility</p:attrName>
                                        </p:attrNameLst>
                                      </p:cBhvr>
                                      <p:to>
                                        <p:strVal val="visible"/>
                                      </p:to>
                                    </p:set>
                                    <p:animEffect transition="in" filter="fade">
                                      <p:cBhvr>
                                        <p:cTn id="12" dur="1000"/>
                                        <p:tgtEl>
                                          <p:spTgt spid="5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0">
                                            <p:txEl>
                                              <p:pRg st="3" end="3"/>
                                            </p:txEl>
                                          </p:spTgt>
                                        </p:tgtEl>
                                        <p:attrNameLst>
                                          <p:attrName>style.visibility</p:attrName>
                                        </p:attrNameLst>
                                      </p:cBhvr>
                                      <p:to>
                                        <p:strVal val="visible"/>
                                      </p:to>
                                    </p:set>
                                    <p:animEffect transition="in" filter="fade">
                                      <p:cBhvr>
                                        <p:cTn id="17" dur="1000"/>
                                        <p:tgtEl>
                                          <p:spTgt spid="5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0">
                                            <p:txEl>
                                              <p:pRg st="5" end="5"/>
                                            </p:txEl>
                                          </p:spTgt>
                                        </p:tgtEl>
                                        <p:attrNameLst>
                                          <p:attrName>style.visibility</p:attrName>
                                        </p:attrNameLst>
                                      </p:cBhvr>
                                      <p:to>
                                        <p:strVal val="visible"/>
                                      </p:to>
                                    </p:set>
                                    <p:animEffect transition="in" filter="fade">
                                      <p:cBhvr>
                                        <p:cTn id="22" dur="1000"/>
                                        <p:tgtEl>
                                          <p:spTgt spid="5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0">
                                            <p:txEl>
                                              <p:pRg st="7" end="7"/>
                                            </p:txEl>
                                          </p:spTgt>
                                        </p:tgtEl>
                                        <p:attrNameLst>
                                          <p:attrName>style.visibility</p:attrName>
                                        </p:attrNameLst>
                                      </p:cBhvr>
                                      <p:to>
                                        <p:strVal val="visible"/>
                                      </p:to>
                                    </p:set>
                                    <p:animEffect transition="in" filter="fade">
                                      <p:cBhvr>
                                        <p:cTn id="27" dur="1000"/>
                                        <p:tgtEl>
                                          <p:spTgt spid="51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0">
                                            <p:txEl>
                                              <p:pRg st="9" end="9"/>
                                            </p:txEl>
                                          </p:spTgt>
                                        </p:tgtEl>
                                        <p:attrNameLst>
                                          <p:attrName>style.visibility</p:attrName>
                                        </p:attrNameLst>
                                      </p:cBhvr>
                                      <p:to>
                                        <p:strVal val="visible"/>
                                      </p:to>
                                    </p:set>
                                    <p:animEffect transition="in" filter="fade">
                                      <p:cBhvr>
                                        <p:cTn id="32" dur="1000"/>
                                        <p:tgtEl>
                                          <p:spTgt spid="5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Shape 515"/>
          <p:cNvSpPr txBox="1"/>
          <p:nvPr/>
        </p:nvSpPr>
        <p:spPr>
          <a:xfrm>
            <a:off x="1775884" y="404813"/>
            <a:ext cx="9696400" cy="3746400"/>
          </a:xfrm>
          <a:prstGeom prst="rect">
            <a:avLst/>
          </a:prstGeom>
          <a:noFill/>
          <a:ln>
            <a:noFill/>
          </a:ln>
        </p:spPr>
        <p:txBody>
          <a:bodyPr spcFirstLastPara="1" wrap="square" lIns="121900" tIns="60933" rIns="121900" bIns="60933" anchor="t" anchorCtr="0">
            <a:noAutofit/>
          </a:bodyPr>
          <a:lstStyle/>
          <a:p>
            <a:pPr marL="457189" indent="-457189"/>
            <a:r>
              <a:rPr lang="fr-CA" sz="2667" b="1" dirty="0">
                <a:solidFill>
                  <a:schemeClr val="dk1"/>
                </a:solidFill>
                <a:latin typeface="Arial"/>
                <a:ea typeface="Arial"/>
                <a:cs typeface="Arial"/>
                <a:sym typeface="Arial"/>
              </a:rPr>
              <a:t> Trois conséquences de la Révolution française.</a:t>
            </a:r>
            <a:endParaRPr sz="2667" dirty="0">
              <a:solidFill>
                <a:schemeClr val="dk1"/>
              </a:solidFill>
              <a:latin typeface="Arial"/>
              <a:ea typeface="Arial"/>
              <a:cs typeface="Arial"/>
              <a:sym typeface="Arial"/>
            </a:endParaRPr>
          </a:p>
          <a:p>
            <a:pPr marL="457189" indent="-457189"/>
            <a:endParaRPr sz="2667" dirty="0">
              <a:solidFill>
                <a:schemeClr val="dk1"/>
              </a:solidFill>
              <a:latin typeface="Arial"/>
              <a:ea typeface="Arial"/>
              <a:cs typeface="Arial"/>
              <a:sym typeface="Arial"/>
            </a:endParaRPr>
          </a:p>
          <a:p>
            <a:pPr marL="457189" indent="-457189"/>
            <a:r>
              <a:rPr lang="fr-CA" sz="2667" dirty="0">
                <a:solidFill>
                  <a:schemeClr val="dk1"/>
                </a:solidFill>
                <a:latin typeface="Arial"/>
                <a:ea typeface="Arial"/>
                <a:cs typeface="Arial"/>
                <a:sym typeface="Arial"/>
              </a:rPr>
              <a:t>Suite à l’adoption de la </a:t>
            </a:r>
            <a:r>
              <a:rPr lang="fr-CA" sz="2667" i="1" dirty="0">
                <a:solidFill>
                  <a:schemeClr val="dk1"/>
                </a:solidFill>
                <a:latin typeface="Arial"/>
                <a:ea typeface="Arial"/>
                <a:cs typeface="Arial"/>
                <a:sym typeface="Arial"/>
              </a:rPr>
              <a:t>Déclaration des droits de l’homme et du citoyen </a:t>
            </a:r>
            <a:r>
              <a:rPr lang="fr-CA" sz="2667" dirty="0">
                <a:solidFill>
                  <a:schemeClr val="dk1"/>
                </a:solidFill>
                <a:latin typeface="Arial"/>
                <a:ea typeface="Arial"/>
                <a:cs typeface="Arial"/>
                <a:sym typeface="Arial"/>
              </a:rPr>
              <a:t>et de l’abolition de l’Ancien régime, les citoyens français obtiennent :</a:t>
            </a:r>
            <a:endParaRPr sz="2667" b="1" dirty="0">
              <a:solidFill>
                <a:schemeClr val="dk1"/>
              </a:solidFill>
              <a:latin typeface="Arial"/>
              <a:ea typeface="Arial"/>
              <a:cs typeface="Arial"/>
              <a:sym typeface="Arial"/>
            </a:endParaRPr>
          </a:p>
          <a:p>
            <a:pPr marL="457189" indent="-457189"/>
            <a:endParaRPr sz="2667" b="1" dirty="0">
              <a:solidFill>
                <a:schemeClr val="dk1"/>
              </a:solidFill>
              <a:latin typeface="Arial"/>
              <a:ea typeface="Arial"/>
              <a:cs typeface="Arial"/>
              <a:sym typeface="Arial"/>
            </a:endParaRPr>
          </a:p>
          <a:p>
            <a:pPr marL="457189" indent="-457189">
              <a:buClr>
                <a:srgbClr val="0000FF"/>
              </a:buClr>
              <a:buSzPts val="2400"/>
              <a:buFont typeface="Arial"/>
              <a:buChar char="•"/>
            </a:pPr>
            <a:r>
              <a:rPr lang="fr-CA" sz="3200" b="1" dirty="0">
                <a:solidFill>
                  <a:srgbClr val="FF0000"/>
                </a:solidFill>
                <a:latin typeface="Arial"/>
                <a:ea typeface="Arial"/>
                <a:cs typeface="Arial"/>
                <a:sym typeface="Arial"/>
              </a:rPr>
              <a:t>La garantie de libertés individuelles</a:t>
            </a:r>
            <a:endParaRPr sz="2400" dirty="0">
              <a:solidFill>
                <a:srgbClr val="FF0000"/>
              </a:solidFill>
            </a:endParaRPr>
          </a:p>
          <a:p>
            <a:pPr marL="457189" indent="-457189"/>
            <a:endParaRPr sz="3200" b="1" dirty="0">
              <a:solidFill>
                <a:srgbClr val="FF0000"/>
              </a:solidFill>
              <a:latin typeface="Arial"/>
              <a:ea typeface="Arial"/>
              <a:cs typeface="Arial"/>
              <a:sym typeface="Arial"/>
            </a:endParaRPr>
          </a:p>
          <a:p>
            <a:pPr marL="457189" indent="-457189">
              <a:buClr>
                <a:srgbClr val="0000FF"/>
              </a:buClr>
              <a:buSzPts val="2400"/>
              <a:buFont typeface="Arial"/>
              <a:buChar char="•"/>
            </a:pPr>
            <a:r>
              <a:rPr lang="fr-CA" sz="3200" b="1" dirty="0">
                <a:solidFill>
                  <a:srgbClr val="FF0000"/>
                </a:solidFill>
                <a:latin typeface="Arial"/>
                <a:ea typeface="Arial"/>
                <a:cs typeface="Arial"/>
                <a:sym typeface="Arial"/>
              </a:rPr>
              <a:t>L’égalité devant la loi</a:t>
            </a:r>
            <a:endParaRPr sz="2400" dirty="0">
              <a:solidFill>
                <a:srgbClr val="FF0000"/>
              </a:solidFill>
            </a:endParaRPr>
          </a:p>
          <a:p>
            <a:pPr marL="457189" indent="-457189"/>
            <a:endParaRPr sz="3200" b="1" dirty="0">
              <a:solidFill>
                <a:srgbClr val="FF0000"/>
              </a:solidFill>
              <a:latin typeface="Arial"/>
              <a:ea typeface="Arial"/>
              <a:cs typeface="Arial"/>
              <a:sym typeface="Arial"/>
            </a:endParaRPr>
          </a:p>
          <a:p>
            <a:pPr marL="457189" indent="-457189">
              <a:buClr>
                <a:srgbClr val="0000FF"/>
              </a:buClr>
              <a:buSzPts val="2400"/>
              <a:buFont typeface="Arial"/>
              <a:buChar char="•"/>
            </a:pPr>
            <a:r>
              <a:rPr lang="fr-CA" sz="3200" b="1" dirty="0">
                <a:solidFill>
                  <a:srgbClr val="FF0000"/>
                </a:solidFill>
                <a:latin typeface="Arial"/>
                <a:ea typeface="Arial"/>
                <a:cs typeface="Arial"/>
                <a:sym typeface="Arial"/>
              </a:rPr>
              <a:t>Le droit de vote</a:t>
            </a:r>
            <a:endParaRPr sz="2400" dirty="0">
              <a:solidFill>
                <a:srgbClr val="FF0000"/>
              </a:solidFill>
            </a:endParaRPr>
          </a:p>
        </p:txBody>
      </p:sp>
    </p:spTree>
    <p:extLst>
      <p:ext uri="{BB962C8B-B14F-4D97-AF65-F5344CB8AC3E}">
        <p14:creationId xmlns:p14="http://schemas.microsoft.com/office/powerpoint/2010/main" val="274500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5">
                                            <p:txEl>
                                              <p:pRg st="0" end="0"/>
                                            </p:txEl>
                                          </p:spTgt>
                                        </p:tgtEl>
                                        <p:attrNameLst>
                                          <p:attrName>style.visibility</p:attrName>
                                        </p:attrNameLst>
                                      </p:cBhvr>
                                      <p:to>
                                        <p:strVal val="visible"/>
                                      </p:to>
                                    </p:set>
                                    <p:animEffect transition="in" filter="fade">
                                      <p:cBhvr>
                                        <p:cTn id="7" dur="1000"/>
                                        <p:tgtEl>
                                          <p:spTgt spid="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5">
                                            <p:txEl>
                                              <p:pRg st="2" end="2"/>
                                            </p:txEl>
                                          </p:spTgt>
                                        </p:tgtEl>
                                        <p:attrNameLst>
                                          <p:attrName>style.visibility</p:attrName>
                                        </p:attrNameLst>
                                      </p:cBhvr>
                                      <p:to>
                                        <p:strVal val="visible"/>
                                      </p:to>
                                    </p:set>
                                    <p:animEffect transition="in" filter="fade">
                                      <p:cBhvr>
                                        <p:cTn id="12" dur="1000"/>
                                        <p:tgtEl>
                                          <p:spTgt spid="5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5">
                                            <p:txEl>
                                              <p:pRg st="4" end="4"/>
                                            </p:txEl>
                                          </p:spTgt>
                                        </p:tgtEl>
                                        <p:attrNameLst>
                                          <p:attrName>style.visibility</p:attrName>
                                        </p:attrNameLst>
                                      </p:cBhvr>
                                      <p:to>
                                        <p:strVal val="visible"/>
                                      </p:to>
                                    </p:set>
                                    <p:animEffect transition="in" filter="fade">
                                      <p:cBhvr>
                                        <p:cTn id="17" dur="1000"/>
                                        <p:tgtEl>
                                          <p:spTgt spid="5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5">
                                            <p:txEl>
                                              <p:pRg st="6" end="6"/>
                                            </p:txEl>
                                          </p:spTgt>
                                        </p:tgtEl>
                                        <p:attrNameLst>
                                          <p:attrName>style.visibility</p:attrName>
                                        </p:attrNameLst>
                                      </p:cBhvr>
                                      <p:to>
                                        <p:strVal val="visible"/>
                                      </p:to>
                                    </p:set>
                                    <p:animEffect transition="in" filter="fade">
                                      <p:cBhvr>
                                        <p:cTn id="22" dur="1000"/>
                                        <p:tgtEl>
                                          <p:spTgt spid="5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5">
                                            <p:txEl>
                                              <p:pRg st="8" end="8"/>
                                            </p:txEl>
                                          </p:spTgt>
                                        </p:tgtEl>
                                        <p:attrNameLst>
                                          <p:attrName>style.visibility</p:attrName>
                                        </p:attrNameLst>
                                      </p:cBhvr>
                                      <p:to>
                                        <p:strVal val="visible"/>
                                      </p:to>
                                    </p:set>
                                    <p:animEffect transition="in" filter="fade">
                                      <p:cBhvr>
                                        <p:cTn id="27" dur="1000"/>
                                        <p:tgtEl>
                                          <p:spTgt spid="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p:nvPr/>
        </p:nvSpPr>
        <p:spPr>
          <a:xfrm>
            <a:off x="412600" y="260367"/>
            <a:ext cx="11347600" cy="3378400"/>
          </a:xfrm>
          <a:prstGeom prst="rect">
            <a:avLst/>
          </a:prstGeom>
          <a:noFill/>
          <a:ln>
            <a:noFill/>
          </a:ln>
        </p:spPr>
        <p:txBody>
          <a:bodyPr spcFirstLastPara="1" wrap="square" lIns="121900" tIns="60933" rIns="121900" bIns="60933" anchor="ctr" anchorCtr="0">
            <a:noAutofit/>
          </a:bodyPr>
          <a:lstStyle/>
          <a:p>
            <a:r>
              <a:rPr lang="fr-CA" sz="3200" dirty="0">
                <a:solidFill>
                  <a:schemeClr val="dk1"/>
                </a:solidFill>
                <a:latin typeface="Arial"/>
                <a:ea typeface="Arial"/>
                <a:cs typeface="Arial"/>
                <a:sym typeface="Arial"/>
              </a:rPr>
              <a:t>ATTTENTION !  </a:t>
            </a:r>
            <a:r>
              <a:rPr lang="fr-CA" sz="3200" dirty="0">
                <a:solidFill>
                  <a:srgbClr val="FF0000"/>
                </a:solidFill>
                <a:latin typeface="Arial"/>
                <a:ea typeface="Arial"/>
                <a:cs typeface="Arial"/>
                <a:sym typeface="Arial"/>
              </a:rPr>
              <a:t>Tout comme à l’époque de la démocratie athénienne, ces droits et libertés se limitent aux citoyens</a:t>
            </a:r>
            <a:r>
              <a:rPr lang="fr-CA" sz="3200" dirty="0">
                <a:solidFill>
                  <a:schemeClr val="dk1"/>
                </a:solidFill>
                <a:latin typeface="Arial"/>
                <a:ea typeface="Arial"/>
                <a:cs typeface="Arial"/>
                <a:sym typeface="Arial"/>
              </a:rPr>
              <a:t>.  Qui est citoyen à cette époque en France ?  Seulement les hommes habitant en France.  Les femmes et les habitants des colonies en sont exclus.  Ainsi, dans les colonies françaises, l’esclavage se poursuivra jusqu’en 1848… </a:t>
            </a:r>
            <a:endParaRPr sz="3200" b="1" dirty="0">
              <a:solidFill>
                <a:schemeClr val="dk1"/>
              </a:solidFill>
              <a:latin typeface="Arial"/>
              <a:ea typeface="Arial"/>
              <a:cs typeface="Arial"/>
              <a:sym typeface="Arial"/>
            </a:endParaRPr>
          </a:p>
          <a:p>
            <a:br>
              <a:rPr lang="fr-CA" sz="3200" b="1" dirty="0">
                <a:solidFill>
                  <a:schemeClr val="dk1"/>
                </a:solidFill>
                <a:latin typeface="Arial"/>
                <a:ea typeface="Arial"/>
                <a:cs typeface="Arial"/>
                <a:sym typeface="Arial"/>
              </a:rPr>
            </a:br>
            <a:endParaRPr sz="3200" b="1" dirty="0">
              <a:solidFill>
                <a:schemeClr val="dk1"/>
              </a:solidFill>
              <a:latin typeface="Arial"/>
              <a:ea typeface="Arial"/>
              <a:cs typeface="Arial"/>
              <a:sym typeface="Arial"/>
            </a:endParaRPr>
          </a:p>
        </p:txBody>
      </p:sp>
      <p:pic>
        <p:nvPicPr>
          <p:cNvPr id="521" name="Shape 521"/>
          <p:cNvPicPr preferRelativeResize="0"/>
          <p:nvPr/>
        </p:nvPicPr>
        <p:blipFill>
          <a:blip r:embed="rId3">
            <a:alphaModFix/>
          </a:blip>
          <a:stretch>
            <a:fillRect/>
          </a:stretch>
        </p:blipFill>
        <p:spPr>
          <a:xfrm>
            <a:off x="412584" y="3164204"/>
            <a:ext cx="4752976" cy="3159125"/>
          </a:xfrm>
          <a:prstGeom prst="rect">
            <a:avLst/>
          </a:prstGeom>
          <a:noFill/>
          <a:ln>
            <a:noFill/>
          </a:ln>
        </p:spPr>
      </p:pic>
    </p:spTree>
    <p:extLst>
      <p:ext uri="{BB962C8B-B14F-4D97-AF65-F5344CB8AC3E}">
        <p14:creationId xmlns:p14="http://schemas.microsoft.com/office/powerpoint/2010/main" val="428667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 (Positives)</a:t>
            </a:r>
            <a:endParaRPr lang="en-US" dirty="0"/>
          </a:p>
        </p:txBody>
      </p:sp>
      <p:sp>
        <p:nvSpPr>
          <p:cNvPr id="3" name="Content Placeholder 2"/>
          <p:cNvSpPr>
            <a:spLocks noGrp="1"/>
          </p:cNvSpPr>
          <p:nvPr>
            <p:ph idx="1"/>
          </p:nvPr>
        </p:nvSpPr>
        <p:spPr/>
        <p:txBody>
          <a:bodyPr/>
          <a:lstStyle/>
          <a:p>
            <a:r>
              <a:rPr lang="fr-CA" dirty="0"/>
              <a:t>Liberté de pensée et de religion</a:t>
            </a:r>
          </a:p>
          <a:p>
            <a:r>
              <a:rPr lang="fr-CA" dirty="0"/>
              <a:t>Les privilèges donnés aux nobles sont éliminés</a:t>
            </a:r>
          </a:p>
          <a:p>
            <a:r>
              <a:rPr lang="fr-CA" dirty="0"/>
              <a:t>Il y a une Déclaration des droits de l’homme et du citoyens</a:t>
            </a:r>
          </a:p>
          <a:p>
            <a:r>
              <a:rPr lang="fr-CA" dirty="0"/>
              <a:t>Il y a un nouveau régime démocratique</a:t>
            </a:r>
          </a:p>
          <a:p>
            <a:r>
              <a:rPr lang="fr-CA" dirty="0"/>
              <a:t>La bourgeoisie va obtenir le pouvoir politique</a:t>
            </a:r>
            <a:endParaRPr lang="en-US" dirty="0"/>
          </a:p>
        </p:txBody>
      </p:sp>
    </p:spTree>
    <p:extLst>
      <p:ext uri="{BB962C8B-B14F-4D97-AF65-F5344CB8AC3E}">
        <p14:creationId xmlns:p14="http://schemas.microsoft.com/office/powerpoint/2010/main" val="321729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 (négatives</a:t>
            </a:r>
            <a:endParaRPr lang="en-US" dirty="0"/>
          </a:p>
        </p:txBody>
      </p:sp>
      <p:sp>
        <p:nvSpPr>
          <p:cNvPr id="3" name="Content Placeholder 2"/>
          <p:cNvSpPr>
            <a:spLocks noGrp="1"/>
          </p:cNvSpPr>
          <p:nvPr>
            <p:ph idx="1"/>
          </p:nvPr>
        </p:nvSpPr>
        <p:spPr/>
        <p:txBody>
          <a:bodyPr/>
          <a:lstStyle/>
          <a:p>
            <a:r>
              <a:rPr lang="fr-CA" dirty="0"/>
              <a:t>Il y a eu des guerres = 1 million de morts</a:t>
            </a:r>
          </a:p>
          <a:p>
            <a:r>
              <a:rPr lang="fr-CA" dirty="0"/>
              <a:t>La révolution sera suivi de dictatures /Régime de la Terreur/Napoléon</a:t>
            </a:r>
          </a:p>
          <a:p>
            <a:r>
              <a:rPr lang="fr-CA" dirty="0"/>
              <a:t>20 000 personnes sont guillotinées</a:t>
            </a:r>
          </a:p>
          <a:p>
            <a:r>
              <a:rPr lang="fr-CA" dirty="0"/>
              <a:t>La noblesse a été persécutée</a:t>
            </a:r>
          </a:p>
          <a:p>
            <a:endParaRPr lang="en-US" dirty="0"/>
          </a:p>
        </p:txBody>
      </p:sp>
    </p:spTree>
    <p:extLst>
      <p:ext uri="{BB962C8B-B14F-4D97-AF65-F5344CB8AC3E}">
        <p14:creationId xmlns:p14="http://schemas.microsoft.com/office/powerpoint/2010/main" val="3885817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Est-ce que tout les français supportent la révolution ?</a:t>
            </a:r>
            <a:endParaRPr lang="en-US" dirty="0"/>
          </a:p>
        </p:txBody>
      </p:sp>
      <p:sp>
        <p:nvSpPr>
          <p:cNvPr id="3" name="Content Placeholder 2"/>
          <p:cNvSpPr>
            <a:spLocks noGrp="1"/>
          </p:cNvSpPr>
          <p:nvPr>
            <p:ph idx="1"/>
          </p:nvPr>
        </p:nvSpPr>
        <p:spPr/>
        <p:txBody>
          <a:bodyPr/>
          <a:lstStyle/>
          <a:p>
            <a:r>
              <a:rPr lang="fr-CA" dirty="0"/>
              <a:t>Non</a:t>
            </a:r>
          </a:p>
          <a:p>
            <a:pPr marL="0" indent="0">
              <a:buNone/>
            </a:pPr>
            <a:endParaRPr lang="fr-CA" dirty="0"/>
          </a:p>
          <a:p>
            <a:pPr marL="0" indent="0">
              <a:buNone/>
            </a:pPr>
            <a:r>
              <a:rPr lang="fr-CA" dirty="0"/>
              <a:t>a)Une partie du clergé</a:t>
            </a:r>
          </a:p>
          <a:p>
            <a:pPr marL="0" indent="0">
              <a:buNone/>
            </a:pPr>
            <a:r>
              <a:rPr lang="fr-CA" dirty="0"/>
              <a:t>b) Certains nobles</a:t>
            </a:r>
          </a:p>
          <a:p>
            <a:pPr marL="0" indent="0">
              <a:buNone/>
            </a:pPr>
            <a:r>
              <a:rPr lang="fr-CA" dirty="0"/>
              <a:t>c) Royalistes ceux qui supportent le roi et veulent que la France redevienne absolue.</a:t>
            </a:r>
          </a:p>
          <a:p>
            <a:pPr marL="0" indent="0">
              <a:buNone/>
            </a:pPr>
            <a:r>
              <a:rPr lang="fr-CA" dirty="0"/>
              <a:t>d) L’Autriche:  va aider le roi va faire la guerre contre </a:t>
            </a:r>
            <a:r>
              <a:rPr lang="fr-CA"/>
              <a:t>les révolutionnaires.  </a:t>
            </a:r>
            <a:endParaRPr lang="fr-CA" dirty="0"/>
          </a:p>
          <a:p>
            <a:pPr marL="0" indent="0">
              <a:buNone/>
            </a:pPr>
            <a:r>
              <a:rPr lang="fr-CA" dirty="0"/>
              <a:t> </a:t>
            </a:r>
            <a:endParaRPr lang="en-US" dirty="0"/>
          </a:p>
        </p:txBody>
      </p:sp>
    </p:spTree>
    <p:extLst>
      <p:ext uri="{BB962C8B-B14F-4D97-AF65-F5344CB8AC3E}">
        <p14:creationId xmlns:p14="http://schemas.microsoft.com/office/powerpoint/2010/main" val="59868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EC904A-3552-4B85-908F-9C3F070444DA}"/>
              </a:ext>
            </a:extLst>
          </p:cNvPr>
          <p:cNvSpPr>
            <a:spLocks noGrp="1"/>
          </p:cNvSpPr>
          <p:nvPr>
            <p:ph type="title"/>
          </p:nvPr>
        </p:nvSpPr>
        <p:spPr/>
        <p:txBody>
          <a:bodyPr/>
          <a:lstStyle/>
          <a:p>
            <a:r>
              <a:rPr lang="fr-CA" dirty="0"/>
              <a:t>Le régime de la Terreur</a:t>
            </a:r>
            <a:endParaRPr lang="en-US" dirty="0"/>
          </a:p>
        </p:txBody>
      </p:sp>
      <p:sp>
        <p:nvSpPr>
          <p:cNvPr id="3" name="Espace réservé du contenu 2">
            <a:extLst>
              <a:ext uri="{FF2B5EF4-FFF2-40B4-BE49-F238E27FC236}">
                <a16:creationId xmlns:a16="http://schemas.microsoft.com/office/drawing/2014/main" id="{549A9114-FFF1-41F1-BACB-79E454C1CF62}"/>
              </a:ext>
            </a:extLst>
          </p:cNvPr>
          <p:cNvSpPr>
            <a:spLocks noGrp="1"/>
          </p:cNvSpPr>
          <p:nvPr>
            <p:ph idx="1"/>
          </p:nvPr>
        </p:nvSpPr>
        <p:spPr/>
        <p:txBody>
          <a:bodyPr/>
          <a:lstStyle/>
          <a:p>
            <a:r>
              <a:rPr lang="fr-CA" dirty="0"/>
              <a:t>Les monarchies européenne veulent un retour de la monarchie absolue en France.</a:t>
            </a:r>
          </a:p>
          <a:p>
            <a:r>
              <a:rPr lang="fr-CA" dirty="0"/>
              <a:t>On veut le retour du pouvoir de l’Église</a:t>
            </a:r>
          </a:p>
          <a:p>
            <a:r>
              <a:rPr lang="fr-FR" dirty="0"/>
              <a:t>le </a:t>
            </a:r>
            <a:r>
              <a:rPr lang="fr-FR" u="sng" dirty="0"/>
              <a:t>tribunal révolutionnaire</a:t>
            </a:r>
            <a:r>
              <a:rPr lang="fr-FR" dirty="0"/>
              <a:t> est créé pour lutter contre « les ennemis du peuple ». Les accusés n’ont pas d’avocat, la seule peine est la mort.</a:t>
            </a:r>
            <a:endParaRPr lang="en-US" dirty="0"/>
          </a:p>
        </p:txBody>
      </p:sp>
    </p:spTree>
    <p:extLst>
      <p:ext uri="{BB962C8B-B14F-4D97-AF65-F5344CB8AC3E}">
        <p14:creationId xmlns:p14="http://schemas.microsoft.com/office/powerpoint/2010/main" val="379329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2B7F0-C6A8-4BE4-9E47-E1A79044C450}"/>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DB6F4326-FCC5-4FD6-973B-A1695BB756C2}"/>
              </a:ext>
            </a:extLst>
          </p:cNvPr>
          <p:cNvSpPr>
            <a:spLocks noGrp="1"/>
          </p:cNvSpPr>
          <p:nvPr>
            <p:ph idx="1"/>
          </p:nvPr>
        </p:nvSpPr>
        <p:spPr/>
        <p:txBody>
          <a:bodyPr/>
          <a:lstStyle/>
          <a:p>
            <a:r>
              <a:rPr lang="fr-FR" dirty="0"/>
              <a:t>Les gens ont  assez des excès de la </a:t>
            </a:r>
            <a:r>
              <a:rPr lang="fr-FR" dirty="0" err="1"/>
              <a:t>Terreure</a:t>
            </a:r>
            <a:r>
              <a:rPr lang="fr-FR" dirty="0"/>
              <a:t>. En 1794 l'Assemblée national fait arrêter les principaux chefs Montagnards dont Robespierre.</a:t>
            </a:r>
            <a:br>
              <a:rPr lang="fr-FR" dirty="0"/>
            </a:br>
            <a:r>
              <a:rPr lang="fr-FR" dirty="0"/>
              <a:t>-Cet acte mit fin au régime de la Terreur.</a:t>
            </a:r>
            <a:endParaRPr lang="en-US" dirty="0"/>
          </a:p>
        </p:txBody>
      </p:sp>
    </p:spTree>
    <p:extLst>
      <p:ext uri="{BB962C8B-B14F-4D97-AF65-F5344CB8AC3E}">
        <p14:creationId xmlns:p14="http://schemas.microsoft.com/office/powerpoint/2010/main" val="211089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509</Words>
  <Application>Microsoft Office PowerPoint</Application>
  <PresentationFormat>Grand écran</PresentationFormat>
  <Paragraphs>57</Paragraphs>
  <Slides>12</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Office Theme</vt:lpstr>
      <vt:lpstr>Les conséquences </vt:lpstr>
      <vt:lpstr>Présentation PowerPoint</vt:lpstr>
      <vt:lpstr>Présentation PowerPoint</vt:lpstr>
      <vt:lpstr>Présentation PowerPoint</vt:lpstr>
      <vt:lpstr>++++++++++ (Positives)</vt:lpstr>
      <vt:lpstr>----- (négatives</vt:lpstr>
      <vt:lpstr>Est-ce que tout les français supportent la révolution ?</vt:lpstr>
      <vt:lpstr>Le régime de la Terreur</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conséquences</dc:title>
  <dc:creator>Cyr, Jeannot (ASD-S)</dc:creator>
  <cp:lastModifiedBy>Cyr, Jeannot (ASD-S)</cp:lastModifiedBy>
  <cp:revision>12</cp:revision>
  <dcterms:created xsi:type="dcterms:W3CDTF">2018-09-30T14:40:22Z</dcterms:created>
  <dcterms:modified xsi:type="dcterms:W3CDTF">2020-02-25T13:02:13Z</dcterms:modified>
</cp:coreProperties>
</file>