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67" r:id="rId3"/>
    <p:sldId id="268" r:id="rId4"/>
    <p:sldId id="273" r:id="rId5"/>
    <p:sldId id="269" r:id="rId6"/>
    <p:sldId id="270" r:id="rId7"/>
    <p:sldId id="266" r:id="rId8"/>
    <p:sldId id="271" r:id="rId9"/>
    <p:sldId id="292" r:id="rId10"/>
    <p:sldId id="272" r:id="rId11"/>
    <p:sldId id="259" r:id="rId12"/>
    <p:sldId id="279" r:id="rId13"/>
    <p:sldId id="280" r:id="rId14"/>
    <p:sldId id="294" r:id="rId15"/>
    <p:sldId id="295" r:id="rId16"/>
    <p:sldId id="262" r:id="rId17"/>
    <p:sldId id="257" r:id="rId18"/>
    <p:sldId id="261" r:id="rId19"/>
    <p:sldId id="258" r:id="rId20"/>
    <p:sldId id="260" r:id="rId21"/>
    <p:sldId id="263" r:id="rId22"/>
    <p:sldId id="264" r:id="rId23"/>
    <p:sldId id="265" r:id="rId24"/>
    <p:sldId id="274" r:id="rId25"/>
    <p:sldId id="275" r:id="rId26"/>
    <p:sldId id="276" r:id="rId27"/>
    <p:sldId id="277" r:id="rId28"/>
    <p:sldId id="281" r:id="rId29"/>
    <p:sldId id="299" r:id="rId30"/>
    <p:sldId id="300" r:id="rId31"/>
    <p:sldId id="296" r:id="rId32"/>
    <p:sldId id="297" r:id="rId33"/>
    <p:sldId id="282" r:id="rId34"/>
    <p:sldId id="283" r:id="rId35"/>
    <p:sldId id="284" r:id="rId36"/>
    <p:sldId id="293" r:id="rId37"/>
    <p:sldId id="291" r:id="rId38"/>
    <p:sldId id="285" r:id="rId39"/>
    <p:sldId id="286" r:id="rId40"/>
    <p:sldId id="287" r:id="rId41"/>
    <p:sldId id="288" r:id="rId42"/>
    <p:sldId id="289" r:id="rId43"/>
    <p:sldId id="290" r:id="rId44"/>
    <p:sldId id="29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3003A-A08A-47A8-9618-CBFFFB22D5A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BF066-C479-4D78-8DFE-40C785268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8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1448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382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2647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04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0988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934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446" name="Shape 44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 </a:t>
            </a:r>
            <a:endParaRPr sz="12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235186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454" name="Shape 45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 </a:t>
            </a:r>
            <a:endParaRPr sz="12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488308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461" name="Shape 4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 </a:t>
            </a:r>
            <a:endParaRPr sz="12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36072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328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603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53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500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7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811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48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4800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997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21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B7DC-D4CE-45B2-BDD7-A5720F1ED84D}" type="datetimeFigureOut">
              <a:rPr lang="fr-CA" smtClean="0"/>
              <a:t>2020-02-14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AEFB-D7B4-4D77-A5B9-AE5144EF37C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119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B7DC-D4CE-45B2-BDD7-A5720F1ED84D}" type="datetimeFigureOut">
              <a:rPr lang="fr-CA" smtClean="0"/>
              <a:t>2020-02-14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AEFB-D7B4-4D77-A5B9-AE5144EF37C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669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B7DC-D4CE-45B2-BDD7-A5720F1ED84D}" type="datetimeFigureOut">
              <a:rPr lang="fr-CA" smtClean="0"/>
              <a:t>2020-02-14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AEFB-D7B4-4D77-A5B9-AE5144EF37C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1202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09600" y="274637"/>
            <a:ext cx="10972800" cy="58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1219170" lvl="1" indent="-42332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828754" lvl="2" indent="-42332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2438339" lvl="3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3047924" lvl="4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3657509" lvl="5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4267093" lvl="6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4876678" lvl="7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5486263" lvl="8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11853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118530">
              <a:buSzPts val="1400"/>
              <a:buFontTx/>
              <a:buChar char="●"/>
            </a:pPr>
            <a:endParaRPr lang="en-US" smtClean="0"/>
          </a:p>
          <a:p>
            <a:pPr lvl="1" indent="-118530">
              <a:buSzPts val="1400"/>
              <a:buFontTx/>
              <a:buChar char="○"/>
            </a:pPr>
            <a:endParaRPr lang="en-US" smtClean="0"/>
          </a:p>
          <a:p>
            <a:pPr lvl="2" indent="-118530">
              <a:buSzPts val="1400"/>
              <a:buFontTx/>
              <a:buChar char="■"/>
            </a:pPr>
            <a:endParaRPr lang="en-US" smtClean="0"/>
          </a:p>
          <a:p>
            <a:pPr lvl="3" indent="-118530">
              <a:buSzPts val="1400"/>
              <a:buFontTx/>
              <a:buChar char="●"/>
            </a:pPr>
            <a:endParaRPr lang="en-US" smtClean="0"/>
          </a:p>
          <a:p>
            <a:pPr lvl="4" indent="-118530">
              <a:buSzPts val="1400"/>
              <a:buFontTx/>
              <a:buChar char="○"/>
            </a:pPr>
            <a:endParaRPr lang="en-US" smtClean="0"/>
          </a:p>
          <a:p>
            <a:pPr lvl="5" indent="-118530">
              <a:buSzPts val="1400"/>
              <a:buFontTx/>
              <a:buChar char="■"/>
            </a:pPr>
            <a:endParaRPr lang="en-US" smtClean="0"/>
          </a:p>
          <a:p>
            <a:pPr lvl="6" indent="-118530">
              <a:buSzPts val="1400"/>
              <a:buFontTx/>
              <a:buChar char="●"/>
            </a:pPr>
            <a:endParaRPr lang="en-US" smtClean="0"/>
          </a:p>
          <a:p>
            <a:pPr lvl="7" indent="-118530">
              <a:buSzPts val="1400"/>
              <a:buFontTx/>
              <a:buChar char="○"/>
            </a:pPr>
            <a:endParaRPr lang="en-US" smtClean="0"/>
          </a:p>
          <a:p>
            <a:pPr lvl="8" indent="-118530">
              <a:buSzPts val="1400"/>
              <a:buFontTx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6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B7DC-D4CE-45B2-BDD7-A5720F1ED84D}" type="datetimeFigureOut">
              <a:rPr lang="fr-CA" smtClean="0"/>
              <a:t>2020-02-14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AEFB-D7B4-4D77-A5B9-AE5144EF37C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386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B7DC-D4CE-45B2-BDD7-A5720F1ED84D}" type="datetimeFigureOut">
              <a:rPr lang="fr-CA" smtClean="0"/>
              <a:t>2020-02-14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AEFB-D7B4-4D77-A5B9-AE5144EF37C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299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B7DC-D4CE-45B2-BDD7-A5720F1ED84D}" type="datetimeFigureOut">
              <a:rPr lang="fr-CA" smtClean="0"/>
              <a:t>2020-02-14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AEFB-D7B4-4D77-A5B9-AE5144EF37C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633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B7DC-D4CE-45B2-BDD7-A5720F1ED84D}" type="datetimeFigureOut">
              <a:rPr lang="fr-CA" smtClean="0"/>
              <a:t>2020-02-14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AEFB-D7B4-4D77-A5B9-AE5144EF37C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52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B7DC-D4CE-45B2-BDD7-A5720F1ED84D}" type="datetimeFigureOut">
              <a:rPr lang="fr-CA" smtClean="0"/>
              <a:t>2020-02-14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AEFB-D7B4-4D77-A5B9-AE5144EF37C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940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B7DC-D4CE-45B2-BDD7-A5720F1ED84D}" type="datetimeFigureOut">
              <a:rPr lang="fr-CA" smtClean="0"/>
              <a:t>2020-02-14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AEFB-D7B4-4D77-A5B9-AE5144EF37C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651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B7DC-D4CE-45B2-BDD7-A5720F1ED84D}" type="datetimeFigureOut">
              <a:rPr lang="fr-CA" smtClean="0"/>
              <a:t>2020-02-14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AEFB-D7B4-4D77-A5B9-AE5144EF37C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260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B7DC-D4CE-45B2-BDD7-A5720F1ED84D}" type="datetimeFigureOut">
              <a:rPr lang="fr-CA" smtClean="0"/>
              <a:t>2020-02-14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AEFB-D7B4-4D77-A5B9-AE5144EF37C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089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B7DC-D4CE-45B2-BDD7-A5720F1ED84D}" type="datetimeFigureOut">
              <a:rPr lang="fr-CA" smtClean="0"/>
              <a:t>2020-02-14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AEFB-D7B4-4D77-A5B9-AE5144EF37C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279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DDU23wAo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nHswS2V1C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JQtozWKCy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io1S0NLbG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KAtnfKNQM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biLLE3WFg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HDO2xTuoD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7cFLPxqt8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R5lKZLLO0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La France avant la </a:t>
            </a:r>
            <a:r>
              <a:rPr lang="fr-CA" dirty="0" err="1" smtClean="0"/>
              <a:t>Rév</a:t>
            </a:r>
            <a:r>
              <a:rPr lang="fr-CA" dirty="0" smtClean="0"/>
              <a:t>. Française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02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524000" y="-99392"/>
            <a:ext cx="9144000" cy="141277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En France, à cette époque, il y a trois grandes « catégories » de gens, trois grands </a:t>
            </a:r>
            <a:r>
              <a:rPr lang="fr-FR" sz="3600" i="1" dirty="0">
                <a:solidFill>
                  <a:srgbClr val="FF0000"/>
                </a:solidFill>
                <a:latin typeface="Maiandra GD" pitchFamily="34" charset="0"/>
              </a:rPr>
              <a:t>ordres</a:t>
            </a:r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 :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90252" y="1340768"/>
            <a:ext cx="28215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Le </a:t>
            </a:r>
            <a:r>
              <a:rPr lang="fr-FR" sz="3600" b="1" i="1" dirty="0">
                <a:solidFill>
                  <a:srgbClr val="FF0000"/>
                </a:solidFill>
                <a:latin typeface="Maiandra GD" pitchFamily="34" charset="0"/>
              </a:rPr>
              <a:t>clergé</a:t>
            </a:r>
          </a:p>
        </p:txBody>
      </p:sp>
      <p:pic>
        <p:nvPicPr>
          <p:cNvPr id="6146" name="Picture 2" descr="http://home.nordnet.fr/blatouche/cle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963" y="2178357"/>
            <a:ext cx="19621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670262" y="5229200"/>
            <a:ext cx="282157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i="1" dirty="0">
                <a:solidFill>
                  <a:srgbClr val="0070C0"/>
                </a:solidFill>
                <a:latin typeface="Maiandra GD" pitchFamily="34" charset="0"/>
              </a:rPr>
              <a:t>(ceux qui prient)</a:t>
            </a:r>
            <a:endParaRPr lang="fr-FR" sz="3000" b="1" i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691090" y="1314261"/>
            <a:ext cx="28215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La </a:t>
            </a:r>
            <a:r>
              <a:rPr lang="fr-FR" sz="3600" b="1" i="1" dirty="0">
                <a:solidFill>
                  <a:srgbClr val="FF0000"/>
                </a:solidFill>
                <a:latin typeface="Maiandra GD" pitchFamily="34" charset="0"/>
              </a:rPr>
              <a:t>noblesse</a:t>
            </a:r>
          </a:p>
        </p:txBody>
      </p:sp>
      <p:pic>
        <p:nvPicPr>
          <p:cNvPr id="6148" name="Picture 4" descr="noblesse.jpg (17444 octet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801" y="2173155"/>
            <a:ext cx="2133490" cy="314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2.bp.blogspot.com/_R7g-tHiU5bE/SfoDFABJfYI/AAAAAAAAAAU/kIL1WsnK3oI/s320/paysans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0216" y="2173156"/>
            <a:ext cx="1827228" cy="305604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7555241" y="1340768"/>
            <a:ext cx="28215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Le </a:t>
            </a:r>
            <a:r>
              <a:rPr lang="fr-FR" sz="3600" b="1" i="1" dirty="0">
                <a:solidFill>
                  <a:srgbClr val="FF0000"/>
                </a:solidFill>
                <a:latin typeface="Maiandra GD" pitchFamily="34" charset="0"/>
              </a:rPr>
              <a:t>tiers état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776760" y="5320046"/>
            <a:ext cx="282157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i="1" dirty="0">
                <a:solidFill>
                  <a:srgbClr val="0070C0"/>
                </a:solidFill>
                <a:latin typeface="Maiandra GD" pitchFamily="34" charset="0"/>
              </a:rPr>
              <a:t>(ceux qui font la guerre)</a:t>
            </a:r>
            <a:endParaRPr lang="fr-FR" sz="3000" b="1" i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743900" y="5301208"/>
            <a:ext cx="282157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i="1" dirty="0">
                <a:solidFill>
                  <a:srgbClr val="0070C0"/>
                </a:solidFill>
                <a:latin typeface="Maiandra GD" pitchFamily="34" charset="0"/>
              </a:rPr>
              <a:t>(ceux qui travaillent)</a:t>
            </a:r>
            <a:endParaRPr lang="fr-FR" sz="3000" b="1" i="1" dirty="0">
              <a:solidFill>
                <a:srgbClr val="FF00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9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09750" y="1"/>
            <a:ext cx="8515350" cy="714375"/>
          </a:xfrm>
        </p:spPr>
        <p:txBody>
          <a:bodyPr/>
          <a:lstStyle/>
          <a:p>
            <a:r>
              <a:rPr lang="fr-FR" altLang="fr-FR" sz="3600" b="1" dirty="0">
                <a:solidFill>
                  <a:srgbClr val="FF0000"/>
                </a:solidFill>
                <a:latin typeface="Maiandra GD" pitchFamily="34" charset="0"/>
              </a:rPr>
              <a:t>Une caricature de la société française</a:t>
            </a:r>
          </a:p>
        </p:txBody>
      </p:sp>
      <p:pic>
        <p:nvPicPr>
          <p:cNvPr id="5" name="Espace réservé du contenu 3" descr="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1" y="857250"/>
            <a:ext cx="4214813" cy="5653088"/>
          </a:xfrm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8167688" y="2571751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800"/>
              <a:t>La noblesse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095501" y="1071564"/>
            <a:ext cx="221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800"/>
              <a:t>Le clergé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738314" y="3500439"/>
            <a:ext cx="235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800"/>
              <a:t>Le tiers-état</a:t>
            </a:r>
          </a:p>
        </p:txBody>
      </p:sp>
      <p:sp>
        <p:nvSpPr>
          <p:cNvPr id="9" name="Flèche droite 8"/>
          <p:cNvSpPr/>
          <p:nvPr/>
        </p:nvSpPr>
        <p:spPr>
          <a:xfrm rot="1079250">
            <a:off x="3924301" y="1503364"/>
            <a:ext cx="1477963" cy="204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2702289">
            <a:off x="7808914" y="2278063"/>
            <a:ext cx="642937" cy="176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 rot="15484816">
            <a:off x="4137820" y="3285332"/>
            <a:ext cx="201612" cy="835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51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642421" y="386751"/>
            <a:ext cx="10678400" cy="633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fr-CA" sz="32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LES TROIS ORDRES</a:t>
            </a:r>
            <a:endParaRPr sz="42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642433" y="5115117"/>
            <a:ext cx="10678400" cy="2049200"/>
          </a:xfrm>
          <a:prstGeom prst="roundRect">
            <a:avLst>
              <a:gd name="adj" fmla="val 16667"/>
            </a:avLst>
          </a:prstGeom>
          <a:noFill/>
          <a:ln w="9525" cap="rnd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1"/>
            <a:r>
              <a:rPr lang="fr-CA" sz="2400" b="1">
                <a:solidFill>
                  <a:srgbClr val="000000"/>
                </a:solidFill>
              </a:rPr>
              <a:t>3. TIERS ÉTAT</a:t>
            </a:r>
            <a:endParaRPr sz="2400" b="1"/>
          </a:p>
          <a:p>
            <a:pPr marL="609585" indent="-423323">
              <a:spcBef>
                <a:spcPts val="800"/>
              </a:spcBef>
              <a:buSzPts val="1400"/>
              <a:buChar char="●"/>
            </a:pPr>
            <a:r>
              <a:rPr lang="fr-CA" sz="2400" b="1">
                <a:solidFill>
                  <a:srgbClr val="0000FF"/>
                </a:solidFill>
              </a:rPr>
              <a:t>Les paysans, pauvres pour la plupart</a:t>
            </a:r>
            <a:endParaRPr sz="2400" b="1">
              <a:solidFill>
                <a:srgbClr val="0000FF"/>
              </a:solidFill>
            </a:endParaRPr>
          </a:p>
          <a:p>
            <a:pPr marL="609585" indent="-423323">
              <a:buClr>
                <a:srgbClr val="0000FF"/>
              </a:buClr>
              <a:buSzPts val="1400"/>
              <a:buChar char="●"/>
            </a:pPr>
            <a:r>
              <a:rPr lang="fr-CA" sz="2400" b="1">
                <a:solidFill>
                  <a:srgbClr val="0000FF"/>
                </a:solidFill>
              </a:rPr>
              <a:t>Les artisans</a:t>
            </a:r>
            <a:endParaRPr sz="2400" b="1">
              <a:solidFill>
                <a:srgbClr val="0000FF"/>
              </a:solidFill>
            </a:endParaRPr>
          </a:p>
          <a:p>
            <a:pPr marL="609585" indent="-423323">
              <a:buSzPts val="1400"/>
              <a:buChar char="●"/>
            </a:pPr>
            <a:r>
              <a:rPr lang="fr-CA" sz="2400" b="1">
                <a:solidFill>
                  <a:srgbClr val="0000FF"/>
                </a:solidFill>
              </a:rPr>
              <a:t>Les bourgeois, dont certains sont très riches</a:t>
            </a:r>
            <a:endParaRPr sz="2400"/>
          </a:p>
          <a:p>
            <a:pPr marL="609585" indent="-423323">
              <a:buSzPts val="1400"/>
              <a:buChar char="●"/>
            </a:pPr>
            <a:r>
              <a:rPr lang="fr-CA" sz="2400" b="1">
                <a:solidFill>
                  <a:srgbClr val="0000FF"/>
                </a:solidFill>
              </a:rPr>
              <a:t>Seul ordre qui paie des impôts</a:t>
            </a:r>
            <a:endParaRPr sz="2400"/>
          </a:p>
          <a:p>
            <a:pPr>
              <a:spcBef>
                <a:spcPts val="800"/>
              </a:spcBef>
            </a:pP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642433" y="2566151"/>
            <a:ext cx="11174400" cy="2478000"/>
          </a:xfrm>
          <a:prstGeom prst="roundRect">
            <a:avLst>
              <a:gd name="adj" fmla="val 16667"/>
            </a:avLst>
          </a:prstGeom>
          <a:noFill/>
          <a:ln w="9525" cap="rnd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fr-CA" sz="2400" b="1">
                <a:solidFill>
                  <a:srgbClr val="000000"/>
                </a:solidFill>
              </a:rPr>
              <a:t>2 .LE CLERGÉ</a:t>
            </a:r>
            <a:endParaRPr sz="2400"/>
          </a:p>
          <a:p>
            <a:pPr>
              <a:spcBef>
                <a:spcPts val="800"/>
              </a:spcBef>
            </a:pPr>
            <a:r>
              <a:rPr lang="fr-CA" sz="2400" u="sng">
                <a:solidFill>
                  <a:srgbClr val="000000"/>
                </a:solidFill>
              </a:rPr>
              <a:t>HAUT CLERGÉ</a:t>
            </a:r>
            <a:endParaRPr sz="2400" b="1" u="sng">
              <a:solidFill>
                <a:srgbClr val="000000"/>
              </a:solidFill>
            </a:endParaRPr>
          </a:p>
          <a:p>
            <a:pPr marL="609585" indent="-423323">
              <a:spcBef>
                <a:spcPts val="800"/>
              </a:spcBef>
              <a:buSzPts val="1400"/>
              <a:buChar char="●"/>
            </a:pPr>
            <a:r>
              <a:rPr lang="fr-CA" sz="2400" b="1">
                <a:solidFill>
                  <a:srgbClr val="0000FF"/>
                </a:solidFill>
              </a:rPr>
              <a:t>Cardinaux</a:t>
            </a:r>
            <a:endParaRPr sz="2400"/>
          </a:p>
          <a:p>
            <a:pPr marL="609585" indent="-423323">
              <a:buSzPts val="1400"/>
              <a:buChar char="●"/>
            </a:pPr>
            <a:r>
              <a:rPr lang="fr-CA" sz="2400" b="1">
                <a:solidFill>
                  <a:srgbClr val="0000FF"/>
                </a:solidFill>
              </a:rPr>
              <a:t>Évêques</a:t>
            </a:r>
            <a:endParaRPr sz="2400"/>
          </a:p>
          <a:p>
            <a:pPr>
              <a:spcBef>
                <a:spcPts val="800"/>
              </a:spcBef>
            </a:pPr>
            <a:r>
              <a:rPr lang="fr-CA" sz="2400" u="sng">
                <a:solidFill>
                  <a:srgbClr val="000000"/>
                </a:solidFill>
              </a:rPr>
              <a:t>BAS CLERGÉ</a:t>
            </a:r>
            <a:endParaRPr sz="2400"/>
          </a:p>
          <a:p>
            <a:pPr marL="609585" indent="-423323">
              <a:spcBef>
                <a:spcPts val="800"/>
              </a:spcBef>
              <a:buSzPts val="1400"/>
              <a:buChar char="●"/>
            </a:pPr>
            <a:r>
              <a:rPr lang="fr-CA" sz="2400" b="1">
                <a:solidFill>
                  <a:srgbClr val="0000FF"/>
                </a:solidFill>
              </a:rPr>
              <a:t>Prêtres</a:t>
            </a:r>
            <a:endParaRPr sz="2400">
              <a:solidFill>
                <a:srgbClr val="0000FF"/>
              </a:solidFill>
            </a:endParaRPr>
          </a:p>
          <a:p>
            <a:pPr marL="609585" indent="-423323">
              <a:buSzPts val="1400"/>
              <a:buChar char="●"/>
            </a:pPr>
            <a:r>
              <a:rPr lang="fr-CA" sz="2400" b="1">
                <a:solidFill>
                  <a:srgbClr val="0000FF"/>
                </a:solidFill>
              </a:rPr>
              <a:t>Curés</a:t>
            </a:r>
            <a:endParaRPr sz="2400">
              <a:solidFill>
                <a:srgbClr val="0000FF"/>
              </a:solidFill>
            </a:endParaRPr>
          </a:p>
          <a:p>
            <a:pPr marL="609585" lvl="1">
              <a:spcBef>
                <a:spcPts val="800"/>
              </a:spcBef>
            </a:pPr>
            <a:endParaRPr sz="2400" b="1">
              <a:solidFill>
                <a:srgbClr val="333399"/>
              </a:solidFill>
            </a:endParaRPr>
          </a:p>
          <a:p>
            <a:endParaRPr sz="2400">
              <a:solidFill>
                <a:schemeClr val="dk1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642400" y="1020051"/>
            <a:ext cx="7801200" cy="1546000"/>
          </a:xfrm>
          <a:prstGeom prst="roundRect">
            <a:avLst>
              <a:gd name="adj" fmla="val 16667"/>
            </a:avLst>
          </a:prstGeom>
          <a:noFill/>
          <a:ln w="28575" cap="rnd" cmpd="sng">
            <a:solidFill>
              <a:srgbClr val="980000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fr-CA" sz="2400" b="1">
                <a:solidFill>
                  <a:srgbClr val="000000"/>
                </a:solidFill>
              </a:rPr>
              <a:t>1. NOBLESSE</a:t>
            </a:r>
            <a:endParaRPr sz="2400"/>
          </a:p>
          <a:p>
            <a:pPr marL="609585" indent="-423323">
              <a:buSzPts val="1400"/>
              <a:buChar char="●"/>
            </a:pPr>
            <a:r>
              <a:rPr lang="fr-CA" sz="2400" b="1">
                <a:solidFill>
                  <a:srgbClr val="0000FF"/>
                </a:solidFill>
              </a:rPr>
              <a:t>Possède des terres</a:t>
            </a:r>
            <a:endParaRPr sz="2400" b="1">
              <a:solidFill>
                <a:srgbClr val="0000FF"/>
              </a:solidFill>
            </a:endParaRPr>
          </a:p>
          <a:p>
            <a:pPr marL="609585" indent="-423323">
              <a:buClr>
                <a:srgbClr val="0000FF"/>
              </a:buClr>
              <a:buSzPts val="1400"/>
              <a:buChar char="●"/>
            </a:pPr>
            <a:r>
              <a:rPr lang="fr-CA" sz="2400" b="1">
                <a:solidFill>
                  <a:srgbClr val="0000FF"/>
                </a:solidFill>
              </a:rPr>
              <a:t>Vit des taxes et impôts payés par les paysans</a:t>
            </a:r>
            <a:endParaRPr sz="2400" b="1">
              <a:solidFill>
                <a:srgbClr val="0000FF"/>
              </a:solidFill>
            </a:endParaRPr>
          </a:p>
          <a:p>
            <a:pPr marL="609585" indent="-423323">
              <a:buSzPts val="1400"/>
              <a:buChar char="●"/>
            </a:pPr>
            <a:r>
              <a:rPr lang="fr-CA" sz="2400" b="1">
                <a:solidFill>
                  <a:srgbClr val="0000FF"/>
                </a:solidFill>
              </a:rPr>
              <a:t>Reçoit une </a:t>
            </a:r>
            <a:r>
              <a:rPr lang="fr-CA" sz="2400" b="1" u="sng">
                <a:solidFill>
                  <a:srgbClr val="0000FF"/>
                </a:solidFill>
              </a:rPr>
              <a:t>pension</a:t>
            </a:r>
            <a:r>
              <a:rPr lang="fr-CA" sz="2400" b="1">
                <a:solidFill>
                  <a:srgbClr val="0000FF"/>
                </a:solidFill>
              </a:rPr>
              <a:t> du Roi</a:t>
            </a:r>
            <a:endParaRPr sz="2400" b="1">
              <a:solidFill>
                <a:srgbClr val="0000FF"/>
              </a:solidFill>
            </a:endParaRPr>
          </a:p>
          <a:p>
            <a:pPr marL="609585" indent="-423323">
              <a:buSzPts val="1400"/>
              <a:buChar char="●"/>
            </a:pPr>
            <a:r>
              <a:rPr lang="fr-CA" sz="2400" b="1" u="sng">
                <a:solidFill>
                  <a:srgbClr val="0000FF"/>
                </a:solidFill>
              </a:rPr>
              <a:t>Héréditaire</a:t>
            </a:r>
            <a:endParaRPr sz="2400">
              <a:solidFill>
                <a:schemeClr val="dk1"/>
              </a:solidFill>
            </a:endParaRPr>
          </a:p>
        </p:txBody>
      </p:sp>
      <p:cxnSp>
        <p:nvCxnSpPr>
          <p:cNvPr id="288" name="Shape 288"/>
          <p:cNvCxnSpPr/>
          <p:nvPr/>
        </p:nvCxnSpPr>
        <p:spPr>
          <a:xfrm flipH="1">
            <a:off x="7774633" y="1935163"/>
            <a:ext cx="2000" cy="2782800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89" name="Shape 289"/>
          <p:cNvCxnSpPr/>
          <p:nvPr/>
        </p:nvCxnSpPr>
        <p:spPr>
          <a:xfrm>
            <a:off x="6724651" y="2044700"/>
            <a:ext cx="2438400" cy="0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90" name="Shape 290"/>
          <p:cNvCxnSpPr/>
          <p:nvPr/>
        </p:nvCxnSpPr>
        <p:spPr>
          <a:xfrm rot="10800000" flipH="1">
            <a:off x="7641167" y="4725963"/>
            <a:ext cx="131200" cy="3200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91" name="Shape 291"/>
          <p:cNvCxnSpPr/>
          <p:nvPr/>
        </p:nvCxnSpPr>
        <p:spPr>
          <a:xfrm>
            <a:off x="6724651" y="2047875"/>
            <a:ext cx="2000" cy="138000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92" name="Shape 292"/>
          <p:cNvCxnSpPr/>
          <p:nvPr/>
        </p:nvCxnSpPr>
        <p:spPr>
          <a:xfrm>
            <a:off x="9163051" y="2047875"/>
            <a:ext cx="2000" cy="138000"/>
          </a:xfrm>
          <a:prstGeom prst="straightConnector1">
            <a:avLst/>
          </a:prstGeom>
          <a:noFill/>
          <a:ln w="9525" cap="rnd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0554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334433" y="3716337"/>
            <a:ext cx="11523200" cy="1448000"/>
          </a:xfrm>
          <a:prstGeom prst="rect">
            <a:avLst/>
          </a:prstGeom>
          <a:gradFill>
            <a:gsLst>
              <a:gs pos="0">
                <a:srgbClr val="071C38"/>
              </a:gs>
              <a:gs pos="100000">
                <a:srgbClr val="002850"/>
              </a:gs>
            </a:gsLst>
            <a:lin ang="5400000" scaled="0"/>
          </a:gra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fr-CA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PENSION</a:t>
            </a:r>
            <a:endParaRPr sz="2400" b="1"/>
          </a:p>
          <a:p>
            <a:pPr algn="ctr"/>
            <a:r>
              <a:rPr lang="fr-CA" sz="2400" b="1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Montant versé (par le roi) à un individu qui ne travaille pas (noble). </a:t>
            </a:r>
            <a:endParaRPr sz="2400" b="1"/>
          </a:p>
        </p:txBody>
      </p:sp>
      <p:sp>
        <p:nvSpPr>
          <p:cNvPr id="298" name="Shape 298"/>
          <p:cNvSpPr txBox="1"/>
          <p:nvPr/>
        </p:nvSpPr>
        <p:spPr>
          <a:xfrm>
            <a:off x="334433" y="1773239"/>
            <a:ext cx="11425600" cy="1754000"/>
          </a:xfrm>
          <a:prstGeom prst="rect">
            <a:avLst/>
          </a:prstGeom>
          <a:gradFill>
            <a:gsLst>
              <a:gs pos="0">
                <a:srgbClr val="071C38"/>
              </a:gs>
              <a:gs pos="100000">
                <a:srgbClr val="002850"/>
              </a:gs>
            </a:gsLst>
            <a:lin ang="5400000" scaled="0"/>
          </a:gra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fr-CA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HAUT CLERGÉ</a:t>
            </a:r>
            <a:endParaRPr sz="2400" b="1"/>
          </a:p>
          <a:p>
            <a:pPr algn="ctr"/>
            <a:r>
              <a:rPr lang="fr-CA" sz="2400" b="1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Il est composé des membres du clergé les plus importants de la hiérarchie catholique : évêques, archevêques et cardinaux.</a:t>
            </a:r>
            <a:r>
              <a:rPr lang="fr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/>
          </a:p>
        </p:txBody>
      </p:sp>
      <p:sp>
        <p:nvSpPr>
          <p:cNvPr id="299" name="Shape 299"/>
          <p:cNvSpPr txBox="1"/>
          <p:nvPr/>
        </p:nvSpPr>
        <p:spPr>
          <a:xfrm>
            <a:off x="334433" y="333375"/>
            <a:ext cx="11417200" cy="1200000"/>
          </a:xfrm>
          <a:prstGeom prst="rect">
            <a:avLst/>
          </a:prstGeom>
          <a:gradFill>
            <a:gsLst>
              <a:gs pos="0">
                <a:srgbClr val="071C38"/>
              </a:gs>
              <a:gs pos="100000">
                <a:srgbClr val="002850"/>
              </a:gs>
            </a:gsLst>
            <a:lin ang="5400000" scaled="0"/>
          </a:gra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fr-CA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 CLERGÉ</a:t>
            </a:r>
            <a:endParaRPr sz="2400" b="1"/>
          </a:p>
          <a:p>
            <a:pPr algn="ctr"/>
            <a:r>
              <a:rPr lang="fr-CA" sz="2400" b="1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Il est composé des membres du clergé les moins importants de la hiérarchie catholique : prêtres et curés.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 txBox="1"/>
          <p:nvPr/>
        </p:nvSpPr>
        <p:spPr>
          <a:xfrm>
            <a:off x="334433" y="5353429"/>
            <a:ext cx="11523200" cy="954000"/>
          </a:xfrm>
          <a:prstGeom prst="rect">
            <a:avLst/>
          </a:prstGeom>
          <a:gradFill>
            <a:gsLst>
              <a:gs pos="0">
                <a:srgbClr val="071C38"/>
              </a:gs>
              <a:gs pos="100000">
                <a:srgbClr val="002850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fr-CA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HÉRÉDITAIRE</a:t>
            </a:r>
            <a:endParaRPr sz="2400" b="1"/>
          </a:p>
          <a:p>
            <a:pPr algn="ctr"/>
            <a:r>
              <a:rPr lang="fr-CA" sz="2400" b="1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Qui se transmet des parents aux enfants.</a:t>
            </a:r>
            <a:r>
              <a:rPr lang="fr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/>
          </a:p>
        </p:txBody>
      </p:sp>
    </p:spTree>
    <p:extLst>
      <p:ext uri="{BB962C8B-B14F-4D97-AF65-F5344CB8AC3E}">
        <p14:creationId xmlns:p14="http://schemas.microsoft.com/office/powerpoint/2010/main" val="237479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18" y="1197735"/>
            <a:ext cx="10112982" cy="392195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1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236" y="220799"/>
            <a:ext cx="5151550" cy="632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56" y="936978"/>
            <a:ext cx="8644819" cy="49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73742" y="998730"/>
            <a:ext cx="4590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omic Sans MS" pitchFamily="66" charset="0"/>
              </a:rPr>
              <a:t>La France au XVIIème </a:t>
            </a:r>
            <a:r>
              <a:rPr lang="fr-FR" sz="2400" dirty="0" smtClean="0">
                <a:latin typeface="Comic Sans MS" pitchFamily="66" charset="0"/>
              </a:rPr>
              <a:t>siècle (1601-1700) ancien r</a:t>
            </a:r>
            <a:r>
              <a:rPr lang="fr-CA" sz="2400" dirty="0" err="1" smtClean="0">
                <a:latin typeface="Comic Sans MS" pitchFamily="66" charset="0"/>
              </a:rPr>
              <a:t>égime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35760" y="1916832"/>
            <a:ext cx="459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itchFamily="66" charset="0"/>
              </a:rPr>
              <a:t>La monarchie absolue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35760" y="2942946"/>
            <a:ext cx="459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itchFamily="66" charset="0"/>
              </a:rPr>
              <a:t>Une société inégalitaire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24250" y="3915054"/>
            <a:ext cx="50020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Comic Sans MS" pitchFamily="66" charset="0"/>
              </a:rPr>
              <a:t>L’aspiration à la liberté et à l’égalité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24250" y="4995174"/>
            <a:ext cx="5143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>
                <a:latin typeface="Comic Sans MS" pitchFamily="66" charset="0"/>
              </a:rPr>
              <a:t>Une situation financière catastrophique</a:t>
            </a:r>
          </a:p>
        </p:txBody>
      </p:sp>
    </p:spTree>
    <p:extLst>
      <p:ext uri="{BB962C8B-B14F-4D97-AF65-F5344CB8AC3E}">
        <p14:creationId xmlns:p14="http://schemas.microsoft.com/office/powerpoint/2010/main" val="28514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444" y="1061156"/>
            <a:ext cx="5766506" cy="529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31504" y="111656"/>
            <a:ext cx="8892480" cy="1805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Un ordre est donc de plus en plus </a:t>
            </a:r>
            <a:r>
              <a:rPr lang="fr-FR" sz="3600" i="1" dirty="0">
                <a:solidFill>
                  <a:srgbClr val="FF0000"/>
                </a:solidFill>
                <a:latin typeface="Bertram LET" panose="00000400000000000000" pitchFamily="2" charset="0"/>
              </a:rPr>
              <a:t>mécontent</a:t>
            </a:r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 de son sort dans cette société française d’Ancien Régime, c’est…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31504" y="1700809"/>
            <a:ext cx="3024336" cy="783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le </a:t>
            </a:r>
            <a:r>
              <a:rPr lang="fr-FR" sz="3600" b="1" i="1" dirty="0">
                <a:solidFill>
                  <a:srgbClr val="FF0000"/>
                </a:solidFill>
                <a:latin typeface="Maiandra GD" pitchFamily="34" charset="0"/>
              </a:rPr>
              <a:t>tiers état</a:t>
            </a:r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631504" y="2271896"/>
            <a:ext cx="8892480" cy="653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En effet, les gens du tiers état se plaignent…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631504" y="2775952"/>
            <a:ext cx="8892480" cy="653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de </a:t>
            </a:r>
            <a:r>
              <a:rPr lang="fr-FR" sz="3600" i="1" dirty="0">
                <a:solidFill>
                  <a:srgbClr val="FF0000"/>
                </a:solidFill>
                <a:latin typeface="Maiandra GD" pitchFamily="34" charset="0"/>
              </a:rPr>
              <a:t>payer trop d’impôts</a:t>
            </a:r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 et de…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596008" y="3284984"/>
            <a:ext cx="889248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de </a:t>
            </a:r>
            <a:r>
              <a:rPr lang="fr-FR" sz="3600" i="1" dirty="0">
                <a:solidFill>
                  <a:srgbClr val="FF0000"/>
                </a:solidFill>
                <a:latin typeface="Maiandra GD" pitchFamily="34" charset="0"/>
              </a:rPr>
              <a:t>devoir beaucoup travailler</a:t>
            </a:r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, contrairement…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631504" y="4293096"/>
            <a:ext cx="53473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à la </a:t>
            </a:r>
            <a:r>
              <a:rPr lang="fr-FR" sz="3600" i="1" dirty="0">
                <a:solidFill>
                  <a:srgbClr val="FF0000"/>
                </a:solidFill>
                <a:latin typeface="Maiandra GD" pitchFamily="34" charset="0"/>
              </a:rPr>
              <a:t>noblesse</a:t>
            </a:r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 et au </a:t>
            </a:r>
            <a:r>
              <a:rPr lang="fr-FR" sz="3600" i="1" dirty="0">
                <a:solidFill>
                  <a:srgbClr val="FF0000"/>
                </a:solidFill>
                <a:latin typeface="Maiandra GD" pitchFamily="34" charset="0"/>
              </a:rPr>
              <a:t>clergé</a:t>
            </a:r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072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8928100" y="2932113"/>
            <a:ext cx="457200" cy="2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2351618" y="620714"/>
            <a:ext cx="8792111" cy="8738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dirty="0"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Arial"/>
              </a:rPr>
              <a:t>LA RÉVOLUTION FRANÇAISE</a:t>
            </a:r>
          </a:p>
        </p:txBody>
      </p:sp>
      <p:cxnSp>
        <p:nvCxnSpPr>
          <p:cNvPr id="152" name="Shape 152"/>
          <p:cNvCxnSpPr/>
          <p:nvPr/>
        </p:nvCxnSpPr>
        <p:spPr>
          <a:xfrm>
            <a:off x="3407833" y="1484313"/>
            <a:ext cx="3575200" cy="176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Shape 153"/>
          <p:cNvCxnSpPr/>
          <p:nvPr/>
        </p:nvCxnSpPr>
        <p:spPr>
          <a:xfrm flipH="1">
            <a:off x="6032400" y="1504951"/>
            <a:ext cx="673200" cy="6192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" name="Shape 154"/>
          <p:cNvCxnSpPr/>
          <p:nvPr/>
        </p:nvCxnSpPr>
        <p:spPr>
          <a:xfrm>
            <a:off x="7363884" y="1517651"/>
            <a:ext cx="497600" cy="378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" name="Shape 155"/>
          <p:cNvCxnSpPr/>
          <p:nvPr/>
        </p:nvCxnSpPr>
        <p:spPr>
          <a:xfrm rot="10800000" flipH="1">
            <a:off x="7154333" y="1504913"/>
            <a:ext cx="3943200" cy="4800"/>
          </a:xfrm>
          <a:prstGeom prst="straightConnector1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Shape 156"/>
          <p:cNvSpPr txBox="1"/>
          <p:nvPr/>
        </p:nvSpPr>
        <p:spPr>
          <a:xfrm>
            <a:off x="2159000" y="2238375"/>
            <a:ext cx="5245200" cy="327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fr-CA" sz="3733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RÉVOLUTION</a:t>
            </a:r>
            <a:endParaRPr sz="2400" dirty="0"/>
          </a:p>
          <a:p>
            <a:pPr algn="ctr"/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fr-CA" sz="32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Une </a:t>
            </a:r>
            <a:r>
              <a:rPr lang="fr-CA" sz="3733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révolution</a:t>
            </a:r>
            <a:r>
              <a:rPr lang="fr-CA" sz="3733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fr-CA" sz="32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est un </a:t>
            </a:r>
            <a:r>
              <a:rPr lang="fr-CA" sz="320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changement </a:t>
            </a:r>
            <a:r>
              <a:rPr lang="fr-CA" sz="32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important </a:t>
            </a:r>
            <a:r>
              <a:rPr lang="fr-CA" sz="320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3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dans une société.</a:t>
            </a:r>
            <a:endParaRPr sz="2400" dirty="0"/>
          </a:p>
        </p:txBody>
      </p:sp>
      <p:sp>
        <p:nvSpPr>
          <p:cNvPr id="157" name="Shape 157"/>
          <p:cNvSpPr txBox="1"/>
          <p:nvPr/>
        </p:nvSpPr>
        <p:spPr>
          <a:xfrm>
            <a:off x="7861300" y="2009775"/>
            <a:ext cx="3515600" cy="350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fr-CA" sz="37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FRANÇAISE</a:t>
            </a:r>
            <a:endParaRPr sz="2400"/>
          </a:p>
          <a:p>
            <a:pPr algn="ctr"/>
            <a:endParaRPr sz="3733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fr-CA" sz="4267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La révolution touche le </a:t>
            </a:r>
            <a:r>
              <a:rPr lang="fr-CA" sz="4267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pouvoir</a:t>
            </a:r>
            <a:r>
              <a:rPr lang="fr-CA" sz="4267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fr-CA" sz="4267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France</a:t>
            </a:r>
            <a:r>
              <a:rPr lang="fr-CA" sz="4267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267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688" y="383823"/>
            <a:ext cx="6999111" cy="59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799" y="860424"/>
            <a:ext cx="6942667" cy="504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093155"/>
            <a:ext cx="9334500" cy="32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Sujet</a:t>
            </a:r>
            <a:r>
              <a:rPr lang="fr-CA" dirty="0" smtClean="0"/>
              <a:t> personne dépendante ou soumise à une autorité</a:t>
            </a:r>
          </a:p>
          <a:p>
            <a:r>
              <a:rPr lang="fr-CA" dirty="0" smtClean="0">
                <a:solidFill>
                  <a:srgbClr val="FF0000"/>
                </a:solidFill>
              </a:rPr>
              <a:t>Citoyen </a:t>
            </a:r>
            <a:r>
              <a:rPr lang="fr-CA" dirty="0" smtClean="0"/>
              <a:t>membre d’un pays, d’une province, d’une ville qui à des droits politique social et économique.</a:t>
            </a:r>
          </a:p>
          <a:p>
            <a:r>
              <a:rPr lang="fr-CA" dirty="0" smtClean="0">
                <a:solidFill>
                  <a:srgbClr val="FF0000"/>
                </a:solidFill>
              </a:rPr>
              <a:t>Parlement</a:t>
            </a:r>
            <a:r>
              <a:rPr lang="fr-CA" dirty="0" smtClean="0"/>
              <a:t> assemblée détenant le pouvoir de faire les lois.</a:t>
            </a:r>
          </a:p>
          <a:p>
            <a:r>
              <a:rPr lang="fr-CA" dirty="0" smtClean="0">
                <a:solidFill>
                  <a:srgbClr val="FF0000"/>
                </a:solidFill>
              </a:rPr>
              <a:t>Député</a:t>
            </a:r>
            <a:r>
              <a:rPr lang="fr-CA" dirty="0" smtClean="0"/>
              <a:t> représentant élu.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31651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/>
        </p:nvSpPr>
        <p:spPr>
          <a:xfrm>
            <a:off x="0" y="496900"/>
            <a:ext cx="12045200" cy="5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457189" indent="-457189"/>
            <a:r>
              <a:rPr lang="fr-CA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fr-CA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Révolution française</a:t>
            </a:r>
            <a:endParaRPr sz="2400" dirty="0"/>
          </a:p>
          <a:p>
            <a:pPr marL="457189" indent="-457189"/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indent="-457189"/>
            <a:r>
              <a:rPr lang="fr-CA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Trois facteurs ayant favorisé le déclenchement de la révolution :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indent="-457189"/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indent="-457189"/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indent="-457189"/>
            <a:r>
              <a:rPr lang="fr-CA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L’inégalité entre les ordres sociaux</a:t>
            </a:r>
            <a:endParaRPr sz="2400" dirty="0"/>
          </a:p>
          <a:p>
            <a:pPr marL="457189" indent="-457189"/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indent="-457189"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Seul le </a:t>
            </a:r>
            <a:r>
              <a:rPr lang="fr-CA" sz="24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tiers état</a:t>
            </a:r>
            <a:r>
              <a:rPr lang="fr-C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doit payer des impôts</a:t>
            </a:r>
            <a:r>
              <a:rPr lang="fr-CA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/>
          </a:p>
          <a:p>
            <a:pPr marL="457189" indent="-457189"/>
            <a:endParaRPr sz="24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indent="-457189"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membres du </a:t>
            </a:r>
            <a:r>
              <a:rPr lang="fr-CA" sz="24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tiers état</a:t>
            </a:r>
            <a:r>
              <a:rPr lang="fr-C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 participent pas aux décisions du royaume</a:t>
            </a:r>
            <a:r>
              <a:rPr lang="fr-CA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/>
          </a:p>
          <a:p>
            <a:pPr marL="457189" indent="-457189"/>
            <a:endParaRPr sz="24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indent="-457189">
              <a:buClr>
                <a:schemeClr val="dk1"/>
              </a:buClr>
              <a:buSzPts val="1800"/>
              <a:buFont typeface="Arial"/>
              <a:buChar char="•"/>
            </a:pPr>
            <a:r>
              <a:rPr lang="fr-C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Devant un juge, la parole d’un membre du </a:t>
            </a:r>
            <a:r>
              <a:rPr lang="fr-CA" sz="24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tiers état</a:t>
            </a:r>
            <a:r>
              <a:rPr lang="fr-C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vaut moins que celle </a:t>
            </a:r>
            <a:r>
              <a:rPr lang="fr-CA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d’un noble ou d’un membre du clergé.</a:t>
            </a:r>
            <a:endParaRPr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1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0" y="429200"/>
            <a:ext cx="12192000" cy="2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1676358" indent="-457189"/>
            <a:r>
              <a:rPr lang="fr-CA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crise agricole</a:t>
            </a:r>
            <a:endParaRPr sz="2400" dirty="0"/>
          </a:p>
          <a:p>
            <a:pPr marL="457189" indent="-457189"/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19170"/>
            <a:r>
              <a:rPr lang="fr-C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paysans forment la grande majorité de la population sont écrasés par les taxes payées aux seigneurs et la </a:t>
            </a:r>
            <a:r>
              <a:rPr lang="fr-CA" sz="2400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dîme</a:t>
            </a:r>
            <a:r>
              <a:rPr lang="fr-CA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payée au clergé</a:t>
            </a:r>
            <a:r>
              <a:rPr lang="fr-C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fr-CA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Deux mauvaises récoltes en 1787 et 1788 vont aggraver la situation :</a:t>
            </a:r>
            <a:r>
              <a:rPr lang="fr-C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paysans se révoltent.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indent="-457189"/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Shape 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833" y="2934584"/>
            <a:ext cx="5734024" cy="318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8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/>
        </p:nvSpPr>
        <p:spPr>
          <a:xfrm>
            <a:off x="0" y="333365"/>
            <a:ext cx="12192000" cy="64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457189" indent="-457189"/>
            <a:r>
              <a:rPr lang="fr-CA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crise financière</a:t>
            </a:r>
            <a:endParaRPr sz="2400" dirty="0"/>
          </a:p>
          <a:p>
            <a:pPr marL="457189" indent="-440256">
              <a:lnSpc>
                <a:spcPct val="135000"/>
              </a:lnSpc>
              <a:buClr>
                <a:srgbClr val="0000FF"/>
              </a:buClr>
              <a:buSzPts val="2200"/>
              <a:buFont typeface="Arial"/>
              <a:buChar char="•"/>
            </a:pPr>
            <a:r>
              <a:rPr lang="fr-CA" sz="2933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Dépense </a:t>
            </a:r>
            <a:r>
              <a:rPr lang="fr-CA" sz="2933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 la</a:t>
            </a:r>
            <a:r>
              <a:rPr lang="fr-CA" sz="2933" b="1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cour</a:t>
            </a:r>
            <a:endParaRPr sz="2933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indent="-440256">
              <a:lnSpc>
                <a:spcPct val="135000"/>
              </a:lnSpc>
              <a:buClr>
                <a:srgbClr val="0000FF"/>
              </a:buClr>
              <a:buSzPts val="2200"/>
              <a:buFont typeface="Arial"/>
              <a:buChar char="•"/>
            </a:pPr>
            <a:r>
              <a:rPr lang="fr-CA" sz="2933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Pensions aux nobles</a:t>
            </a:r>
            <a:endParaRPr sz="2933" dirty="0"/>
          </a:p>
          <a:p>
            <a:pPr marL="457189" indent="-440256">
              <a:lnSpc>
                <a:spcPct val="135000"/>
              </a:lnSpc>
              <a:buClr>
                <a:srgbClr val="0000FF"/>
              </a:buClr>
              <a:buSzPts val="2200"/>
              <a:buFont typeface="Arial"/>
              <a:buChar char="•"/>
            </a:pPr>
            <a:r>
              <a:rPr lang="fr-CA" sz="2933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Guerre et aide militaire aux </a:t>
            </a:r>
            <a:r>
              <a:rPr lang="fr-CA" sz="2933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États-Unis</a:t>
            </a:r>
          </a:p>
          <a:p>
            <a:pPr marL="457189" indent="-440256">
              <a:lnSpc>
                <a:spcPct val="135000"/>
              </a:lnSpc>
              <a:buClr>
                <a:srgbClr val="0000FF"/>
              </a:buClr>
              <a:buSzPts val="2200"/>
              <a:buFont typeface="Arial"/>
              <a:buChar char="•"/>
            </a:pPr>
            <a:r>
              <a:rPr lang="en-US" sz="2933" dirty="0">
                <a:hlinkClick r:id="rId3"/>
              </a:rPr>
              <a:t>https://</a:t>
            </a:r>
            <a:r>
              <a:rPr lang="en-US" sz="2933" dirty="0" smtClean="0">
                <a:hlinkClick r:id="rId3"/>
              </a:rPr>
              <a:t>www.youtube.com/watch?v=iUDDU23wAoc</a:t>
            </a:r>
            <a:endParaRPr lang="en-US" sz="2933" dirty="0" smtClean="0"/>
          </a:p>
          <a:p>
            <a:pPr marL="16933">
              <a:lnSpc>
                <a:spcPct val="135000"/>
              </a:lnSpc>
              <a:buClr>
                <a:srgbClr val="0000FF"/>
              </a:buClr>
              <a:buSzPts val="2200"/>
            </a:pPr>
            <a:endParaRPr sz="2933" dirty="0"/>
          </a:p>
          <a:p>
            <a:pPr marL="457189" indent="-440256">
              <a:lnSpc>
                <a:spcPct val="135000"/>
              </a:lnSpc>
              <a:buClr>
                <a:srgbClr val="0000FF"/>
              </a:buClr>
              <a:buSzPts val="2200"/>
              <a:buFont typeface="Arial"/>
              <a:buChar char="•"/>
            </a:pPr>
            <a:r>
              <a:rPr lang="fr-CA" sz="2933" b="1" dirty="0">
                <a:solidFill>
                  <a:srgbClr val="0000FF"/>
                </a:solidFill>
              </a:rPr>
              <a:t>Intérêts sur la dette</a:t>
            </a:r>
            <a:endParaRPr sz="2933" dirty="0"/>
          </a:p>
        </p:txBody>
      </p:sp>
    </p:spTree>
    <p:extLst>
      <p:ext uri="{BB962C8B-B14F-4D97-AF65-F5344CB8AC3E}">
        <p14:creationId xmlns:p14="http://schemas.microsoft.com/office/powerpoint/2010/main" val="39841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/>
        </p:nvSpPr>
        <p:spPr>
          <a:xfrm>
            <a:off x="-425900" y="-207449"/>
            <a:ext cx="12359600" cy="72728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5" name="Shape 395">
            <a:hlinkClick r:id="rId3"/>
          </p:cNvPr>
          <p:cNvSpPr/>
          <p:nvPr/>
        </p:nvSpPr>
        <p:spPr>
          <a:xfrm>
            <a:off x="2046734" y="1441101"/>
            <a:ext cx="5560751" cy="41705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96" name="Shape 396"/>
          <p:cNvSpPr txBox="1"/>
          <p:nvPr/>
        </p:nvSpPr>
        <p:spPr>
          <a:xfrm>
            <a:off x="0" y="0"/>
            <a:ext cx="4844400" cy="12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CA" sz="3200" b="1">
                <a:solidFill>
                  <a:srgbClr val="FFFFFF"/>
                </a:solidFill>
              </a:rPr>
              <a:t>3. La crise financière</a:t>
            </a: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/>
        </p:nvSpPr>
        <p:spPr>
          <a:xfrm>
            <a:off x="2268900" y="1344064"/>
            <a:ext cx="12404000" cy="12068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fr-CA" sz="373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c) Six</a:t>
            </a:r>
            <a:r>
              <a:rPr lang="fr-CA" sz="2667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moments importants</a:t>
            </a:r>
            <a:endParaRPr sz="2400">
              <a:solidFill>
                <a:srgbClr val="FFFFFF"/>
              </a:solidFill>
            </a:endParaRPr>
          </a:p>
          <a:p>
            <a:r>
              <a:rPr lang="fr-CA" sz="2667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de la </a:t>
            </a:r>
            <a:r>
              <a:rPr lang="fr-CA" sz="373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Révolution française.</a:t>
            </a: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idées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Liberté </a:t>
            </a:r>
          </a:p>
          <a:p>
            <a:r>
              <a:rPr lang="fr-CA" dirty="0" smtClean="0"/>
              <a:t>Légalité</a:t>
            </a:r>
          </a:p>
          <a:p>
            <a:r>
              <a:rPr lang="fr-CA" dirty="0" smtClean="0"/>
              <a:t>Justice</a:t>
            </a:r>
          </a:p>
          <a:p>
            <a:r>
              <a:rPr lang="fr-CA" dirty="0" smtClean="0"/>
              <a:t>Fraternité</a:t>
            </a:r>
          </a:p>
          <a:p>
            <a:r>
              <a:rPr lang="fr-CA" dirty="0" smtClean="0"/>
              <a:t>Monarchie constitutionnelle</a:t>
            </a:r>
          </a:p>
          <a:p>
            <a:r>
              <a:rPr lang="fr-CA" dirty="0" smtClean="0"/>
              <a:t>République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www.youtube.com/watch?v=DJQtozWKCyg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Leur </a:t>
            </a:r>
            <a:r>
              <a:rPr lang="fr-CA" smtClean="0"/>
              <a:t>plan d’action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1. Les États-Généraux/ les cahiers de doléances</a:t>
            </a:r>
          </a:p>
          <a:p>
            <a:r>
              <a:rPr lang="fr-CA" dirty="0" smtClean="0"/>
              <a:t>2.  l’Assemblée Nationale</a:t>
            </a:r>
          </a:p>
          <a:p>
            <a:r>
              <a:rPr lang="fr-CA" dirty="0" smtClean="0"/>
              <a:t>3.  la Prise de la Bastille</a:t>
            </a:r>
          </a:p>
          <a:p>
            <a:r>
              <a:rPr lang="fr-CA" dirty="0" smtClean="0"/>
              <a:t>4. l’abolition des privilèges</a:t>
            </a:r>
          </a:p>
          <a:p>
            <a:r>
              <a:rPr lang="fr-CA" dirty="0" smtClean="0"/>
              <a:t>5. la Déclaration des droits de l’homme</a:t>
            </a:r>
          </a:p>
          <a:p>
            <a:r>
              <a:rPr lang="fr-CA" dirty="0" smtClean="0"/>
              <a:t>6. La mort </a:t>
            </a:r>
            <a:r>
              <a:rPr lang="fr-CA" smtClean="0"/>
              <a:t>du roi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Est-ce qu’il y a un événement plus important qu’un autre?</a:t>
            </a:r>
          </a:p>
          <a:p>
            <a:r>
              <a:rPr lang="fr-CA" dirty="0" smtClean="0"/>
              <a:t>Pour chacun des événements qu’est-ce qui sera positif?</a:t>
            </a:r>
          </a:p>
          <a:p>
            <a:r>
              <a:rPr lang="fr-CA" dirty="0" smtClean="0"/>
              <a:t>Pour chacun des événements quels sont le problèmes ou les problèmes?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/>
        </p:nvSpPr>
        <p:spPr>
          <a:xfrm>
            <a:off x="154667" y="244699"/>
            <a:ext cx="4176800" cy="56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fr-CA" sz="24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1. LES </a:t>
            </a:r>
            <a:r>
              <a:rPr lang="fr-CA" sz="2400" b="1" dirty="0">
                <a:latin typeface="Arial"/>
                <a:ea typeface="Arial"/>
                <a:cs typeface="Arial"/>
                <a:sym typeface="Arial"/>
              </a:rPr>
              <a:t>ÉTATS GÉNÉRAUX</a:t>
            </a:r>
            <a:r>
              <a:rPr lang="fr-CA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: </a:t>
            </a:r>
            <a:endParaRPr sz="2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133" b="1" dirty="0"/>
              <a:t>Face à la situation financière désastreuse de l’État français, le roi convoque les </a:t>
            </a:r>
            <a:r>
              <a:rPr lang="fr-CA" sz="2133" b="1" u="sng" dirty="0"/>
              <a:t>états généraux</a:t>
            </a:r>
            <a:r>
              <a:rPr lang="fr-CA" sz="2133" b="1" dirty="0"/>
              <a:t> au mois de mai </a:t>
            </a:r>
            <a:r>
              <a:rPr lang="fr-CA" sz="2133" b="1" dirty="0" smtClean="0"/>
              <a:t>1789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Shape 437" title="Ouverture des Etats Généraux (5 mai 1789)">
            <a:hlinkClick r:id="rId3"/>
          </p:cNvPr>
          <p:cNvSpPr/>
          <p:nvPr/>
        </p:nvSpPr>
        <p:spPr>
          <a:xfrm>
            <a:off x="4331467" y="741200"/>
            <a:ext cx="7637101" cy="5727867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27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71C38"/>
              </a:gs>
              <a:gs pos="100000">
                <a:srgbClr val="002850"/>
              </a:gs>
            </a:gsLst>
            <a:lin ang="5400000" scaled="0"/>
          </a:gra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fr-CA" sz="5333" b="1" dirty="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VOCABULAIRE</a:t>
            </a:r>
            <a:endParaRPr sz="2400" dirty="0"/>
          </a:p>
          <a:p>
            <a:pPr algn="ctr"/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fr-CA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ÉTATS GÉNÉRAUX</a:t>
            </a:r>
            <a:endParaRPr sz="2400" dirty="0"/>
          </a:p>
          <a:p>
            <a:pPr algn="ctr"/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fr-CA" sz="3733" b="1" dirty="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Il s’agit d’une assemblée composée de représentants du tiers état, du clergé et de la </a:t>
            </a:r>
            <a:r>
              <a:rPr lang="fr-CA" sz="3733" b="1" dirty="0" smtClean="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noblesse</a:t>
            </a:r>
            <a:r>
              <a:rPr lang="fr-CA" sz="3733" b="1" dirty="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3733" b="1" dirty="0" smtClean="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et leur but est de trouver des solutions aux problèmes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807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/>
        </p:nvSpPr>
        <p:spPr>
          <a:xfrm>
            <a:off x="120333" y="129800"/>
            <a:ext cx="11584800" cy="1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II.</a:t>
            </a:r>
            <a:r>
              <a:rPr lang="fr-CA" sz="24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 </a:t>
            </a:r>
            <a:r>
              <a:rPr lang="fr-CA" sz="2400" b="1" dirty="0">
                <a:latin typeface="Arial"/>
                <a:ea typeface="Arial"/>
                <a:cs typeface="Arial"/>
                <a:sym typeface="Arial"/>
              </a:rPr>
              <a:t>CAHIER DE DOLÉANCES: 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400" dirty="0">
                <a:latin typeface="Arial"/>
                <a:ea typeface="Arial"/>
                <a:cs typeface="Arial"/>
                <a:sym typeface="Arial"/>
              </a:rPr>
              <a:t>En préparation des États généraux, on dresse dans chaque ville ou village un </a:t>
            </a:r>
            <a:r>
              <a:rPr lang="fr-CA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recueil de plaintes et de propositions de changements</a:t>
            </a:r>
            <a:r>
              <a:rPr lang="fr-CA" sz="2400" dirty="0">
                <a:latin typeface="Arial"/>
                <a:ea typeface="Arial"/>
                <a:cs typeface="Arial"/>
                <a:sym typeface="Arial"/>
              </a:rPr>
              <a:t>. Ce recueil était remis aux représentants, qui se rendaient à Versailles.</a:t>
            </a:r>
            <a:endParaRPr sz="2400" dirty="0"/>
          </a:p>
          <a:p>
            <a:endParaRPr sz="2400" dirty="0"/>
          </a:p>
          <a:p>
            <a:r>
              <a:rPr lang="fr-CA" sz="2400" dirty="0">
                <a:latin typeface="Arial"/>
                <a:ea typeface="Arial"/>
                <a:cs typeface="Arial"/>
                <a:sym typeface="Arial"/>
              </a:rPr>
              <a:t> </a:t>
            </a:r>
            <a:endParaRPr sz="2400" dirty="0"/>
          </a:p>
          <a:p>
            <a:endParaRPr sz="2400" dirty="0"/>
          </a:p>
          <a:p>
            <a:r>
              <a:rPr lang="fr-CA" sz="24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Shape 449"/>
          <p:cNvPicPr preferRelativeResize="0"/>
          <p:nvPr/>
        </p:nvPicPr>
        <p:blipFill rotWithShape="1">
          <a:blip r:embed="rId3">
            <a:alphaModFix/>
          </a:blip>
          <a:srcRect r="17884" b="20286"/>
          <a:stretch/>
        </p:blipFill>
        <p:spPr>
          <a:xfrm>
            <a:off x="289100" y="2506367"/>
            <a:ext cx="5365835" cy="282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1200" y="1801667"/>
            <a:ext cx="3810000" cy="474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0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" y="279743"/>
            <a:ext cx="4858756" cy="53799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258" y="178024"/>
            <a:ext cx="43434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90" y="-17535"/>
            <a:ext cx="7316810" cy="595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/>
          <p:nvPr/>
        </p:nvSpPr>
        <p:spPr>
          <a:xfrm>
            <a:off x="0" y="93525"/>
            <a:ext cx="3987600" cy="5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fr-CA" sz="2400" b="1" dirty="0">
                <a:latin typeface="Arial"/>
                <a:ea typeface="Arial"/>
                <a:cs typeface="Arial"/>
                <a:sym typeface="Arial"/>
              </a:rPr>
              <a:t>III. L’ASSEMBLÉE NATIONALE :</a:t>
            </a:r>
            <a:r>
              <a:rPr lang="fr-CA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3200" b="1" dirty="0"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400" dirty="0">
                <a:latin typeface="Arial"/>
                <a:ea typeface="Arial"/>
                <a:cs typeface="Arial"/>
                <a:sym typeface="Arial"/>
              </a:rPr>
              <a:t>Le 17 juin 1789, devant l’échec des états généraux, les représentants du tiers état forment </a:t>
            </a:r>
            <a:r>
              <a:rPr lang="fr-CA" sz="2400" u="sng" dirty="0">
                <a:latin typeface="Arial"/>
                <a:ea typeface="Arial"/>
                <a:cs typeface="Arial"/>
                <a:sym typeface="Arial"/>
              </a:rPr>
              <a:t>l’Assemblée nationale</a:t>
            </a:r>
            <a:r>
              <a:rPr lang="fr-CA" sz="2400" dirty="0">
                <a:latin typeface="Arial"/>
                <a:ea typeface="Arial"/>
                <a:cs typeface="Arial"/>
                <a:sym typeface="Arial"/>
              </a:rPr>
              <a:t>,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Shape 457" title="Le serment du Jeu de paume (20 juin 1789)">
            <a:hlinkClick r:id="rId3"/>
          </p:cNvPr>
          <p:cNvSpPr/>
          <p:nvPr/>
        </p:nvSpPr>
        <p:spPr>
          <a:xfrm>
            <a:off x="3851867" y="207733"/>
            <a:ext cx="8340132" cy="62551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64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Assembl</a:t>
            </a:r>
            <a:r>
              <a:rPr lang="fr-CA" dirty="0" err="1" smtClean="0"/>
              <a:t>ée</a:t>
            </a:r>
            <a:r>
              <a:rPr lang="fr-CA" dirty="0" smtClean="0"/>
              <a:t> Nationale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Arial"/>
                <a:ea typeface="Arial"/>
                <a:cs typeface="Arial"/>
                <a:sym typeface="Arial"/>
              </a:rPr>
              <a:t> Assemblée représentant 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la population française. Quelques nobles et membres du clergé se joignent à l’Assemblée nationale.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1775884" y="1447771"/>
            <a:ext cx="99844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fr-CA" sz="2667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b) La Révolution française dans le temps</a:t>
            </a:r>
            <a:endParaRPr sz="2667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5327651" y="2303463"/>
            <a:ext cx="2456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C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Shape 214"/>
          <p:cNvGrpSpPr/>
          <p:nvPr/>
        </p:nvGrpSpPr>
        <p:grpSpPr>
          <a:xfrm>
            <a:off x="3215217" y="2924175"/>
            <a:ext cx="6714067" cy="1243013"/>
            <a:chOff x="2517" y="8758"/>
            <a:chExt cx="7930" cy="1958"/>
          </a:xfrm>
        </p:grpSpPr>
        <p:grpSp>
          <p:nvGrpSpPr>
            <p:cNvPr id="215" name="Shape 215"/>
            <p:cNvGrpSpPr/>
            <p:nvPr/>
          </p:nvGrpSpPr>
          <p:grpSpPr>
            <a:xfrm>
              <a:off x="2527" y="8758"/>
              <a:ext cx="7920" cy="1885"/>
              <a:chOff x="2548" y="3787"/>
              <a:chExt cx="8100" cy="3844"/>
            </a:xfrm>
          </p:grpSpPr>
          <p:sp>
            <p:nvSpPr>
              <p:cNvPr id="216" name="Shape 216"/>
              <p:cNvSpPr/>
              <p:nvPr/>
            </p:nvSpPr>
            <p:spPr>
              <a:xfrm>
                <a:off x="7768" y="3787"/>
                <a:ext cx="2880" cy="38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pic>
            <p:nvPicPr>
              <p:cNvPr id="217" name="Shape 21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768" y="3787"/>
                <a:ext cx="2880" cy="38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8" name="Shape 218"/>
              <p:cNvSpPr/>
              <p:nvPr/>
            </p:nvSpPr>
            <p:spPr>
              <a:xfrm>
                <a:off x="2548" y="3787"/>
                <a:ext cx="5757" cy="38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pic>
            <p:nvPicPr>
              <p:cNvPr id="219" name="Shape 21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548" y="3787"/>
                <a:ext cx="5757" cy="384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220" name="Shape 220"/>
            <p:cNvCxnSpPr/>
            <p:nvPr/>
          </p:nvCxnSpPr>
          <p:spPr>
            <a:xfrm>
              <a:off x="7927" y="9119"/>
              <a:ext cx="0" cy="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Shape 221"/>
            <p:cNvCxnSpPr/>
            <p:nvPr/>
          </p:nvCxnSpPr>
          <p:spPr>
            <a:xfrm>
              <a:off x="6127" y="9118"/>
              <a:ext cx="0" cy="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Shape 222"/>
            <p:cNvCxnSpPr/>
            <p:nvPr/>
          </p:nvCxnSpPr>
          <p:spPr>
            <a:xfrm>
              <a:off x="4507" y="9118"/>
              <a:ext cx="0" cy="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Shape 223"/>
            <p:cNvCxnSpPr/>
            <p:nvPr/>
          </p:nvCxnSpPr>
          <p:spPr>
            <a:xfrm>
              <a:off x="2887" y="9118"/>
              <a:ext cx="0" cy="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" name="Shape 224"/>
            <p:cNvSpPr txBox="1"/>
            <p:nvPr/>
          </p:nvSpPr>
          <p:spPr>
            <a:xfrm>
              <a:off x="7550" y="10149"/>
              <a:ext cx="162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fr-CA" sz="1067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1820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5796" y="10163"/>
              <a:ext cx="162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fr-CA" sz="1067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1800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4173" y="10176"/>
              <a:ext cx="162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fr-CA" sz="1067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1780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2542" y="10149"/>
              <a:ext cx="1620" cy="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fr-CA" sz="1067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1760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5307" y="9202"/>
              <a:ext cx="3690" cy="350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algn="ctr"/>
              <a:r>
                <a:rPr lang="fr-CA" sz="1067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Époque contemporaine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9" name="Shape 229"/>
            <p:cNvCxnSpPr/>
            <p:nvPr/>
          </p:nvCxnSpPr>
          <p:spPr>
            <a:xfrm rot="10800000">
              <a:off x="2517" y="9196"/>
              <a:ext cx="6490" cy="6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0" name="Shape 230"/>
            <p:cNvSpPr/>
            <p:nvPr/>
          </p:nvSpPr>
          <p:spPr>
            <a:xfrm>
              <a:off x="2524" y="9212"/>
              <a:ext cx="2795" cy="318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50000">
                  <a:srgbClr val="FFFFFF"/>
                </a:gs>
                <a:gs pos="100000">
                  <a:srgbClr val="808080"/>
                </a:gs>
              </a:gsLst>
              <a:lin ang="0" scaled="0"/>
            </a:gradFill>
            <a:ln w="9525" cap="flat" cmpd="sng">
              <a:solidFill>
                <a:srgbClr val="000000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algn="ctr"/>
              <a:r>
                <a:rPr lang="fr-CA" sz="1067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Temps modernes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1" name="Shape 231"/>
            <p:cNvCxnSpPr/>
            <p:nvPr/>
          </p:nvCxnSpPr>
          <p:spPr>
            <a:xfrm rot="10800000">
              <a:off x="2532" y="9533"/>
              <a:ext cx="6465" cy="4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2" name="Shape 232"/>
            <p:cNvSpPr/>
            <p:nvPr/>
          </p:nvSpPr>
          <p:spPr>
            <a:xfrm>
              <a:off x="5307" y="9553"/>
              <a:ext cx="814" cy="36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5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/>
        </p:nvSpPr>
        <p:spPr>
          <a:xfrm>
            <a:off x="124067" y="767000"/>
            <a:ext cx="3506400" cy="6253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fr-CA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IV. PRISE DE LA BASTILLE </a:t>
            </a:r>
            <a:r>
              <a:rPr lang="fr-CA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fr-CA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14 juillet 1789, des émeutes éclatent devant la </a:t>
            </a:r>
            <a:r>
              <a:rPr lang="fr-CA" sz="24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Bastille</a:t>
            </a:r>
            <a:r>
              <a:rPr lang="fr-CA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2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Shape 464">
            <a:hlinkClick r:id="rId3"/>
          </p:cNvPr>
          <p:cNvSpPr/>
          <p:nvPr/>
        </p:nvSpPr>
        <p:spPr>
          <a:xfrm>
            <a:off x="3630476" y="302197"/>
            <a:ext cx="8338088" cy="62536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32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Bastille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Arial"/>
                <a:ea typeface="Arial"/>
                <a:cs typeface="Arial"/>
                <a:sym typeface="Arial"/>
              </a:rPr>
              <a:t>prison où le Roi fait  emprisonner certains de ses opposants. La révolte s’étend à l’ensemble du territoire français.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/>
        </p:nvSpPr>
        <p:spPr>
          <a:xfrm>
            <a:off x="17" y="135520"/>
            <a:ext cx="12192000" cy="115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fr-CA" sz="24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(Incapable d’imposer son autorité et de reprendre l’ensemble de ses pouvoirs, le roi cède.  La noblesse voit ses privilèges abolis le  4 août 1789.)</a:t>
            </a: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 b="1">
              <a:solidFill>
                <a:srgbClr val="FFFFFF"/>
              </a:solidFill>
            </a:endParaRPr>
          </a:p>
          <a:p>
            <a:endParaRPr sz="2400" b="1">
              <a:solidFill>
                <a:srgbClr val="FFFFFF"/>
              </a:solidFill>
            </a:endParaRPr>
          </a:p>
          <a:p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400" b="1">
              <a:solidFill>
                <a:srgbClr val="FFFFFF"/>
              </a:solidFill>
            </a:endParaRPr>
          </a:p>
          <a:p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Shape 470" title="L'abolition des privilèges et la DDHC (4 et 26 août 1789)">
            <a:hlinkClick r:id="rId3"/>
          </p:cNvPr>
          <p:cNvSpPr/>
          <p:nvPr/>
        </p:nvSpPr>
        <p:spPr>
          <a:xfrm>
            <a:off x="2199522" y="1013301"/>
            <a:ext cx="7792945" cy="584469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72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/>
        </p:nvSpPr>
        <p:spPr>
          <a:xfrm>
            <a:off x="326367" y="1017197"/>
            <a:ext cx="3300400" cy="4823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fr-CA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V. LA DÉCLARATION DES DROITS DE L’HOMME </a:t>
            </a:r>
            <a:r>
              <a:rPr lang="fr-CA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r-CA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26 août </a:t>
            </a:r>
            <a:r>
              <a:rPr lang="fr-CA" sz="24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r>
              <a:rPr lang="fr-CA" sz="24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garantit </a:t>
            </a:r>
            <a:r>
              <a:rPr lang="fr-CA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 droits et libertés aux citoyens français.</a:t>
            </a:r>
            <a:endParaRPr sz="2400" b="1" dirty="0">
              <a:solidFill>
                <a:srgbClr val="FFFFFF"/>
              </a:solidFill>
            </a:endParaRPr>
          </a:p>
          <a:p>
            <a:r>
              <a:rPr lang="fr-CA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 b="1" dirty="0">
              <a:solidFill>
                <a:srgbClr val="FFFFFF"/>
              </a:solidFill>
            </a:endParaRPr>
          </a:p>
          <a:p>
            <a:endParaRPr sz="2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400" b="1" dirty="0">
              <a:solidFill>
                <a:srgbClr val="FFFFFF"/>
              </a:solidFill>
            </a:endParaRPr>
          </a:p>
          <a:p>
            <a:endParaRPr sz="2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1877" y="3244334"/>
            <a:ext cx="74111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/>
              </a:rPr>
              <a:t>https://www.youtube.com/watch?v=_</a:t>
            </a:r>
            <a:r>
              <a:rPr lang="en-US" sz="2800" dirty="0" smtClean="0">
                <a:hlinkClick r:id="rId3"/>
              </a:rPr>
              <a:t>7cFLPxqt8k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79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www.youtube.com/watch?v=PR5lKZLLO0M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1583267" y="333375"/>
            <a:ext cx="99844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457189" indent="-457189"/>
            <a:r>
              <a:rPr lang="fr-CA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La Révolution française dans l’espace et dans le temps</a:t>
            </a:r>
            <a:endParaRPr sz="2400" dirty="0"/>
          </a:p>
          <a:p>
            <a:pPr marL="457189" indent="-457189"/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indent="-457189"/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indent="-457189"/>
            <a:r>
              <a:rPr lang="fr-CA" sz="2667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Le Royaume de France et la ville de Paris au 18e siècle.</a:t>
            </a:r>
            <a:endParaRPr sz="2400" dirty="0"/>
          </a:p>
        </p:txBody>
      </p:sp>
      <p:sp>
        <p:nvSpPr>
          <p:cNvPr id="174" name="Shape 174"/>
          <p:cNvSpPr/>
          <p:nvPr/>
        </p:nvSpPr>
        <p:spPr>
          <a:xfrm>
            <a:off x="7338484" y="5186363"/>
            <a:ext cx="152400" cy="114400"/>
          </a:xfrm>
          <a:prstGeom prst="ellipse">
            <a:avLst/>
          </a:prstGeom>
          <a:noFill/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300" y="3078992"/>
            <a:ext cx="3290888" cy="3155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7893051" y="5032375"/>
            <a:ext cx="940000" cy="3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fr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Paris</a:t>
            </a:r>
            <a:endParaRPr sz="2400"/>
          </a:p>
        </p:txBody>
      </p:sp>
      <p:grpSp>
        <p:nvGrpSpPr>
          <p:cNvPr id="177" name="Shape 177"/>
          <p:cNvGrpSpPr/>
          <p:nvPr/>
        </p:nvGrpSpPr>
        <p:grpSpPr>
          <a:xfrm>
            <a:off x="1896867" y="4145467"/>
            <a:ext cx="2080684" cy="500063"/>
            <a:chOff x="1156" y="2160"/>
            <a:chExt cx="983" cy="315"/>
          </a:xfrm>
        </p:grpSpPr>
        <p:sp>
          <p:nvSpPr>
            <p:cNvPr id="178" name="Shape 178"/>
            <p:cNvSpPr txBox="1"/>
            <p:nvPr/>
          </p:nvSpPr>
          <p:spPr>
            <a:xfrm>
              <a:off x="1156" y="2160"/>
              <a:ext cx="450" cy="23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fr-CA" sz="2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Paris</a:t>
              </a:r>
              <a:endParaRPr sz="2400"/>
            </a:p>
          </p:txBody>
        </p:sp>
        <p:sp>
          <p:nvSpPr>
            <p:cNvPr id="179" name="Shape 179"/>
            <p:cNvSpPr/>
            <p:nvPr/>
          </p:nvSpPr>
          <p:spPr>
            <a:xfrm>
              <a:off x="2067" y="2403"/>
              <a:ext cx="72" cy="72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0" name="Shape 180"/>
            <p:cNvCxnSpPr/>
            <p:nvPr/>
          </p:nvCxnSpPr>
          <p:spPr>
            <a:xfrm>
              <a:off x="1610" y="2296"/>
              <a:ext cx="406" cy="12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81" name="Shape 181"/>
          <p:cNvSpPr txBox="1"/>
          <p:nvPr/>
        </p:nvSpPr>
        <p:spPr>
          <a:xfrm>
            <a:off x="7752117" y="4473566"/>
            <a:ext cx="3914400" cy="366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fr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Royaume de  France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0417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0" y="282151"/>
            <a:ext cx="12192000" cy="6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09585" indent="-609585"/>
            <a:r>
              <a:rPr lang="fr-CA" sz="2667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667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La société française  avant la Révolution : L’Ancien régime</a:t>
            </a:r>
            <a:endParaRPr sz="2667" dirty="0"/>
          </a:p>
          <a:p>
            <a:pPr marL="609585" indent="-609585"/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609585"/>
            <a:r>
              <a:rPr lang="fr-CA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L’Ancien régime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609585"/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609585"/>
            <a:r>
              <a:rPr lang="fr-CA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historiens ont donné le nom d’</a:t>
            </a:r>
            <a:r>
              <a:rPr lang="fr-CA" sz="3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Ancien régime</a:t>
            </a:r>
            <a:r>
              <a:rPr lang="fr-CA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la société française qui existait avant la révolution.  L’Ancien régime se caractérise par deux éléments :</a:t>
            </a:r>
            <a:endParaRPr sz="3200" dirty="0"/>
          </a:p>
          <a:p>
            <a:pPr marL="609585" indent="-609585"/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609585"/>
            <a:r>
              <a:rPr lang="fr-CA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Un  roi qui détient tous les pouvoirs </a:t>
            </a:r>
            <a:r>
              <a:rPr lang="fr-CA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r-CA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 monarchie absolue de droit divin.</a:t>
            </a:r>
            <a:endParaRPr sz="3200" dirty="0">
              <a:solidFill>
                <a:srgbClr val="FF0000"/>
              </a:solidFill>
            </a:endParaRPr>
          </a:p>
          <a:p>
            <a:pPr marL="609585" indent="-609585"/>
            <a:endParaRPr sz="32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609585"/>
            <a:r>
              <a:rPr lang="fr-CA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Une société inégale divisée en trois groupes : </a:t>
            </a:r>
            <a:r>
              <a:rPr lang="fr-CA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 trois ordres</a:t>
            </a:r>
            <a:r>
              <a:rPr lang="fr-CA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191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Trouve un exemple d’intervention du roi de France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Économie</a:t>
            </a:r>
            <a:r>
              <a:rPr lang="fr-CA" dirty="0" smtClean="0"/>
              <a:t> :</a:t>
            </a:r>
          </a:p>
          <a:p>
            <a:r>
              <a:rPr lang="fr-CA" dirty="0" smtClean="0">
                <a:solidFill>
                  <a:srgbClr val="FF0000"/>
                </a:solidFill>
              </a:rPr>
              <a:t>Politique étrangère</a:t>
            </a:r>
            <a:r>
              <a:rPr lang="fr-CA" dirty="0" smtClean="0"/>
              <a:t>: </a:t>
            </a:r>
          </a:p>
          <a:p>
            <a:r>
              <a:rPr lang="fr-CA" dirty="0" smtClean="0">
                <a:solidFill>
                  <a:srgbClr val="FF0000"/>
                </a:solidFill>
              </a:rPr>
              <a:t>Religion</a:t>
            </a:r>
            <a:r>
              <a:rPr lang="fr-CA" dirty="0" smtClean="0"/>
              <a:t>:</a:t>
            </a:r>
          </a:p>
          <a:p>
            <a:r>
              <a:rPr lang="fr-CA" dirty="0" smtClean="0">
                <a:solidFill>
                  <a:srgbClr val="FF0000"/>
                </a:solidFill>
              </a:rPr>
              <a:t>Justice</a:t>
            </a:r>
            <a:r>
              <a:rPr lang="fr-CA" dirty="0" smtClean="0"/>
              <a:t>: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295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1871133" y="692151"/>
            <a:ext cx="9794000" cy="31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fr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La monarchie absolue de droit divin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 une monarchie absolue, le monarque (le roi) détient les </a:t>
            </a:r>
            <a:r>
              <a:rPr lang="fr-CA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fr-CA" sz="2400" u="sng">
                <a:solidFill>
                  <a:schemeClr val="dk1"/>
                </a:solidFill>
              </a:rPr>
              <a:t>ous</a:t>
            </a:r>
            <a:r>
              <a:rPr lang="fr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pouvoirs. 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FF"/>
              </a:buClr>
              <a:buSzPts val="1800"/>
              <a:buFont typeface="Arial"/>
              <a:buChar char="•"/>
            </a:pPr>
            <a:r>
              <a:rPr lang="fr-CA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Il décide des lois.</a:t>
            </a:r>
            <a:endParaRPr sz="2400"/>
          </a:p>
          <a:p>
            <a:pPr>
              <a:buClr>
                <a:srgbClr val="0000FF"/>
              </a:buClr>
              <a:buSzPts val="1800"/>
              <a:buFont typeface="Arial"/>
              <a:buChar char="•"/>
            </a:pPr>
            <a:r>
              <a:rPr lang="fr-CA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Il dirige le pays.</a:t>
            </a: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FF"/>
              </a:buClr>
              <a:buSzPts val="1800"/>
              <a:buFont typeface="Arial"/>
              <a:buChar char="•"/>
            </a:pPr>
            <a:r>
              <a:rPr lang="fr-CA" sz="2400" b="1">
                <a:solidFill>
                  <a:srgbClr val="0000FF"/>
                </a:solidFill>
              </a:rPr>
              <a:t>Il commande l’armée.</a:t>
            </a:r>
            <a:endParaRPr sz="2400" b="1">
              <a:solidFill>
                <a:srgbClr val="0000FF"/>
              </a:solidFill>
            </a:endParaRPr>
          </a:p>
          <a:p>
            <a:pPr>
              <a:buClr>
                <a:srgbClr val="0000FF"/>
              </a:buClr>
              <a:buSzPts val="1800"/>
              <a:buFont typeface="Arial"/>
              <a:buChar char="•"/>
            </a:pPr>
            <a:r>
              <a:rPr lang="fr-CA" sz="2400" b="1">
                <a:solidFill>
                  <a:srgbClr val="0000FF"/>
                </a:solidFill>
              </a:rPr>
              <a:t>Il fixe les impôts.</a:t>
            </a:r>
            <a:endParaRPr sz="2400" b="1">
              <a:solidFill>
                <a:srgbClr val="0000FF"/>
              </a:solidFill>
            </a:endParaRPr>
          </a:p>
          <a:p>
            <a:pPr>
              <a:buClr>
                <a:srgbClr val="0000FF"/>
              </a:buClr>
              <a:buSzPts val="1800"/>
              <a:buFont typeface="Arial"/>
              <a:buChar char="•"/>
            </a:pPr>
            <a:r>
              <a:rPr lang="fr-CA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fr-CA" sz="2400" b="1">
                <a:solidFill>
                  <a:srgbClr val="0000FF"/>
                </a:solidFill>
              </a:rPr>
              <a:t>l </a:t>
            </a:r>
            <a:r>
              <a:rPr lang="fr-CA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rend la justice.</a:t>
            </a: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FF"/>
              </a:buClr>
              <a:buSzPts val="1800"/>
              <a:buFont typeface="Arial"/>
              <a:buChar char="•"/>
            </a:pPr>
            <a:r>
              <a:rPr lang="fr-CA" sz="2400" b="1">
                <a:solidFill>
                  <a:srgbClr val="0000FF"/>
                </a:solidFill>
              </a:rPr>
              <a:t>Il impose la religion.</a:t>
            </a:r>
            <a:endParaRPr sz="2400" b="1">
              <a:solidFill>
                <a:srgbClr val="0000FF"/>
              </a:solidFill>
            </a:endParaRPr>
          </a:p>
          <a:p>
            <a:r>
              <a:rPr lang="fr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/>
          </a:p>
          <a:p>
            <a:r>
              <a:rPr lang="fr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 pouvoirs reposent sur l’idée qu’il a été choisi</a:t>
            </a:r>
            <a:r>
              <a:rPr lang="fr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par Dieu pour diriger le royaume.</a:t>
            </a:r>
            <a:endParaRPr sz="2400"/>
          </a:p>
          <a:p>
            <a:endParaRPr sz="2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133" y="5382799"/>
            <a:ext cx="978599" cy="11907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2849733" y="5910800"/>
            <a:ext cx="6049600" cy="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fr-C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France, c’est sous le règne le Louis XIV (1643 à 1715) que le pouvoir du roi est à son apogée (maximum). </a:t>
            </a:r>
            <a:endParaRPr sz="1600"/>
          </a:p>
          <a:p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96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Trouve un exemple d’intervention du roi de France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Économie</a:t>
            </a:r>
            <a:r>
              <a:rPr lang="fr-CA" dirty="0" smtClean="0"/>
              <a:t>  le roi décide des taxes /ajout et augmenter</a:t>
            </a:r>
          </a:p>
          <a:p>
            <a:r>
              <a:rPr lang="fr-CA" dirty="0" smtClean="0">
                <a:solidFill>
                  <a:srgbClr val="FF0000"/>
                </a:solidFill>
              </a:rPr>
              <a:t>Politique étrangère</a:t>
            </a:r>
            <a:r>
              <a:rPr lang="fr-CA" dirty="0" smtClean="0"/>
              <a:t>: le roi va en guerre contre d’autres pays</a:t>
            </a:r>
          </a:p>
          <a:p>
            <a:r>
              <a:rPr lang="fr-CA" dirty="0" smtClean="0">
                <a:solidFill>
                  <a:srgbClr val="FF0000"/>
                </a:solidFill>
              </a:rPr>
              <a:t>Religion</a:t>
            </a:r>
            <a:r>
              <a:rPr lang="fr-CA" dirty="0" smtClean="0"/>
              <a:t>: le roi impose à ses sujets qu’une seule religion: catholique</a:t>
            </a:r>
          </a:p>
          <a:p>
            <a:r>
              <a:rPr lang="fr-CA" dirty="0" smtClean="0">
                <a:solidFill>
                  <a:srgbClr val="FF0000"/>
                </a:solidFill>
              </a:rPr>
              <a:t>Justice</a:t>
            </a:r>
            <a:r>
              <a:rPr lang="fr-CA" dirty="0" smtClean="0"/>
              <a:t>: le roi va mettre en prison des personnes sans explications et le roi va faire les lois.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671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843</Words>
  <Application>Microsoft Office PowerPoint</Application>
  <PresentationFormat>Widescreen</PresentationFormat>
  <Paragraphs>186</Paragraphs>
  <Slides>44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Arial Black</vt:lpstr>
      <vt:lpstr>Arial Narrow</vt:lpstr>
      <vt:lpstr>Bertram LET</vt:lpstr>
      <vt:lpstr>Calibri</vt:lpstr>
      <vt:lpstr>Calibri Light</vt:lpstr>
      <vt:lpstr>Comic Sans MS</vt:lpstr>
      <vt:lpstr>Maiandra GD</vt:lpstr>
      <vt:lpstr>Office Theme</vt:lpstr>
      <vt:lpstr>La France avant la Rév. Française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Trouve un exemple d’intervention du roi de France</vt:lpstr>
      <vt:lpstr>PowerPoint Presentation</vt:lpstr>
      <vt:lpstr>Trouve un exemple d’intervention du roi de France</vt:lpstr>
      <vt:lpstr>En France, à cette époque, il y a trois grandes « catégories » de gens, trois grands ordres :</vt:lpstr>
      <vt:lpstr>Une caricature de la société française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 ordre est donc de plus en plus mécontent de son sort dans cette société française d’Ancien Régime, c’est…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idées</vt:lpstr>
      <vt:lpstr>Leur plan d’action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Assemblée Nationale</vt:lpstr>
      <vt:lpstr>PowerPoint Presentation</vt:lpstr>
      <vt:lpstr>La Bastille </vt:lpstr>
      <vt:lpstr>PowerPoint Presentation</vt:lpstr>
      <vt:lpstr>PowerPoint Presentation</vt:lpstr>
      <vt:lpstr>PowerPoint Presentation</vt:lpstr>
    </vt:vector>
  </TitlesOfParts>
  <Company>Anglophone South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Cyr, Jeannot (ASD-S)</dc:creator>
  <cp:lastModifiedBy>Cyr, Jeannot (ASD-S)</cp:lastModifiedBy>
  <cp:revision>50</cp:revision>
  <dcterms:created xsi:type="dcterms:W3CDTF">2017-01-31T15:25:38Z</dcterms:created>
  <dcterms:modified xsi:type="dcterms:W3CDTF">2020-02-14T16:13:17Z</dcterms:modified>
</cp:coreProperties>
</file>