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84" r:id="rId5"/>
    <p:sldId id="257" r:id="rId6"/>
    <p:sldId id="277" r:id="rId7"/>
    <p:sldId id="263" r:id="rId8"/>
    <p:sldId id="264" r:id="rId9"/>
    <p:sldId id="265" r:id="rId10"/>
    <p:sldId id="266" r:id="rId11"/>
    <p:sldId id="275" r:id="rId12"/>
    <p:sldId id="281" r:id="rId13"/>
    <p:sldId id="276" r:id="rId14"/>
    <p:sldId id="278" r:id="rId15"/>
    <p:sldId id="279" r:id="rId16"/>
    <p:sldId id="280" r:id="rId17"/>
    <p:sldId id="267" r:id="rId18"/>
    <p:sldId id="268" r:id="rId19"/>
    <p:sldId id="270" r:id="rId20"/>
    <p:sldId id="271" r:id="rId21"/>
    <p:sldId id="269" r:id="rId22"/>
    <p:sldId id="274" r:id="rId23"/>
    <p:sldId id="272" r:id="rId24"/>
    <p:sldId id="273" r:id="rId25"/>
    <p:sldId id="259"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p:cNvSpPr>
            <a:spLocks noGrp="1"/>
          </p:cNvSpPr>
          <p:nvPr>
            <p:ph type="dt" sz="half" idx="10"/>
          </p:nvPr>
        </p:nvSpPr>
        <p:spPr/>
        <p:txBody>
          <a:bodyPr/>
          <a:lstStyle/>
          <a:p>
            <a:fld id="{1CE5DEC4-2FD6-4CB2-8C90-2F8778A91917}" type="datetimeFigureOut">
              <a:rPr lang="en-US" smtClean="0"/>
              <a:t>3/12/2020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B6B2037-DC1A-4091-BFF7-1888F269D1A9}" type="slidenum">
              <a:rPr lang="en-US" smtClean="0"/>
              <a:t>‹N°›</a:t>
            </a:fld>
            <a:endParaRPr lang="en-US"/>
          </a:p>
        </p:txBody>
      </p:sp>
    </p:spTree>
    <p:extLst>
      <p:ext uri="{BB962C8B-B14F-4D97-AF65-F5344CB8AC3E}">
        <p14:creationId xmlns:p14="http://schemas.microsoft.com/office/powerpoint/2010/main" val="2684033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1CE5DEC4-2FD6-4CB2-8C90-2F8778A91917}" type="datetimeFigureOut">
              <a:rPr lang="en-US" smtClean="0"/>
              <a:t>3/12/2020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B6B2037-DC1A-4091-BFF7-1888F269D1A9}" type="slidenum">
              <a:rPr lang="en-US" smtClean="0"/>
              <a:t>‹N°›</a:t>
            </a:fld>
            <a:endParaRPr lang="en-US"/>
          </a:p>
        </p:txBody>
      </p:sp>
    </p:spTree>
    <p:extLst>
      <p:ext uri="{BB962C8B-B14F-4D97-AF65-F5344CB8AC3E}">
        <p14:creationId xmlns:p14="http://schemas.microsoft.com/office/powerpoint/2010/main" val="210258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1CE5DEC4-2FD6-4CB2-8C90-2F8778A91917}" type="datetimeFigureOut">
              <a:rPr lang="en-US" smtClean="0"/>
              <a:t>3/12/2020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B6B2037-DC1A-4091-BFF7-1888F269D1A9}" type="slidenum">
              <a:rPr lang="en-US" smtClean="0"/>
              <a:t>‹N°›</a:t>
            </a:fld>
            <a:endParaRPr lang="en-US"/>
          </a:p>
        </p:txBody>
      </p:sp>
    </p:spTree>
    <p:extLst>
      <p:ext uri="{BB962C8B-B14F-4D97-AF65-F5344CB8AC3E}">
        <p14:creationId xmlns:p14="http://schemas.microsoft.com/office/powerpoint/2010/main" val="370813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50"/>
            <a:ext cx="103632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914400" y="165735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5735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3"/>
          <p:cNvSpPr>
            <a:spLocks noGrp="1" noChangeArrowheads="1"/>
          </p:cNvSpPr>
          <p:nvPr>
            <p:ph type="ftr" sz="quarter" idx="11"/>
          </p:nvPr>
        </p:nvSpPr>
        <p:spPr>
          <a:ln/>
        </p:spPr>
        <p:txBody>
          <a:bodyPr/>
          <a:lstStyle>
            <a:lvl1pPr>
              <a:defRPr/>
            </a:lvl1pPr>
          </a:lstStyle>
          <a:p>
            <a:pPr>
              <a:defRPr/>
            </a:pPr>
            <a:endParaRPr lang="en-US"/>
          </a:p>
        </p:txBody>
      </p:sp>
      <p:sp>
        <p:nvSpPr>
          <p:cNvPr id="7" name="Rectangle 34"/>
          <p:cNvSpPr>
            <a:spLocks noGrp="1" noChangeArrowheads="1"/>
          </p:cNvSpPr>
          <p:nvPr>
            <p:ph type="sldNum" sz="quarter" idx="12"/>
          </p:nvPr>
        </p:nvSpPr>
        <p:spPr>
          <a:ln/>
        </p:spPr>
        <p:txBody>
          <a:bodyPr/>
          <a:lstStyle>
            <a:lvl1pPr>
              <a:defRPr/>
            </a:lvl1pPr>
          </a:lstStyle>
          <a:p>
            <a:pPr>
              <a:defRPr/>
            </a:pPr>
            <a:fld id="{A97F8697-71D4-4B17-B9F6-19CE2E2082CE}" type="slidenum">
              <a:rPr lang="en-US" altLang="en-US"/>
              <a:pPr>
                <a:defRPr/>
              </a:pPr>
              <a:t>‹N°›</a:t>
            </a:fld>
            <a:endParaRPr lang="en-US" altLang="en-US"/>
          </a:p>
        </p:txBody>
      </p:sp>
    </p:spTree>
    <p:extLst>
      <p:ext uri="{BB962C8B-B14F-4D97-AF65-F5344CB8AC3E}">
        <p14:creationId xmlns:p14="http://schemas.microsoft.com/office/powerpoint/2010/main" val="377998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1CE5DEC4-2FD6-4CB2-8C90-2F8778A91917}" type="datetimeFigureOut">
              <a:rPr lang="en-US" smtClean="0"/>
              <a:t>3/12/2020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B6B2037-DC1A-4091-BFF7-1888F269D1A9}" type="slidenum">
              <a:rPr lang="en-US" smtClean="0"/>
              <a:t>‹N°›</a:t>
            </a:fld>
            <a:endParaRPr lang="en-US"/>
          </a:p>
        </p:txBody>
      </p:sp>
    </p:spTree>
    <p:extLst>
      <p:ext uri="{BB962C8B-B14F-4D97-AF65-F5344CB8AC3E}">
        <p14:creationId xmlns:p14="http://schemas.microsoft.com/office/powerpoint/2010/main" val="34839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CE5DEC4-2FD6-4CB2-8C90-2F8778A91917}" type="datetimeFigureOut">
              <a:rPr lang="en-US" smtClean="0"/>
              <a:t>3/12/2020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B6B2037-DC1A-4091-BFF7-1888F269D1A9}" type="slidenum">
              <a:rPr lang="en-US" smtClean="0"/>
              <a:t>‹N°›</a:t>
            </a:fld>
            <a:endParaRPr lang="en-US"/>
          </a:p>
        </p:txBody>
      </p:sp>
    </p:spTree>
    <p:extLst>
      <p:ext uri="{BB962C8B-B14F-4D97-AF65-F5344CB8AC3E}">
        <p14:creationId xmlns:p14="http://schemas.microsoft.com/office/powerpoint/2010/main" val="2187768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1CE5DEC4-2FD6-4CB2-8C90-2F8778A91917}" type="datetimeFigureOut">
              <a:rPr lang="en-US" smtClean="0"/>
              <a:t>3/12/2020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BB6B2037-DC1A-4091-BFF7-1888F269D1A9}" type="slidenum">
              <a:rPr lang="en-US" smtClean="0"/>
              <a:t>‹N°›</a:t>
            </a:fld>
            <a:endParaRPr lang="en-US"/>
          </a:p>
        </p:txBody>
      </p:sp>
    </p:spTree>
    <p:extLst>
      <p:ext uri="{BB962C8B-B14F-4D97-AF65-F5344CB8AC3E}">
        <p14:creationId xmlns:p14="http://schemas.microsoft.com/office/powerpoint/2010/main" val="86717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1CE5DEC4-2FD6-4CB2-8C90-2F8778A91917}" type="datetimeFigureOut">
              <a:rPr lang="en-US" smtClean="0"/>
              <a:t>3/12/2020</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BB6B2037-DC1A-4091-BFF7-1888F269D1A9}" type="slidenum">
              <a:rPr lang="en-US" smtClean="0"/>
              <a:t>‹N°›</a:t>
            </a:fld>
            <a:endParaRPr lang="en-US"/>
          </a:p>
        </p:txBody>
      </p:sp>
    </p:spTree>
    <p:extLst>
      <p:ext uri="{BB962C8B-B14F-4D97-AF65-F5344CB8AC3E}">
        <p14:creationId xmlns:p14="http://schemas.microsoft.com/office/powerpoint/2010/main" val="3742916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1CE5DEC4-2FD6-4CB2-8C90-2F8778A91917}" type="datetimeFigureOut">
              <a:rPr lang="en-US" smtClean="0"/>
              <a:t>3/12/2020</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B6B2037-DC1A-4091-BFF7-1888F269D1A9}" type="slidenum">
              <a:rPr lang="en-US" smtClean="0"/>
              <a:t>‹N°›</a:t>
            </a:fld>
            <a:endParaRPr lang="en-US"/>
          </a:p>
        </p:txBody>
      </p:sp>
    </p:spTree>
    <p:extLst>
      <p:ext uri="{BB962C8B-B14F-4D97-AF65-F5344CB8AC3E}">
        <p14:creationId xmlns:p14="http://schemas.microsoft.com/office/powerpoint/2010/main" val="1921119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E5DEC4-2FD6-4CB2-8C90-2F8778A91917}" type="datetimeFigureOut">
              <a:rPr lang="en-US" smtClean="0"/>
              <a:t>3/12/2020</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BB6B2037-DC1A-4091-BFF7-1888F269D1A9}" type="slidenum">
              <a:rPr lang="en-US" smtClean="0"/>
              <a:t>‹N°›</a:t>
            </a:fld>
            <a:endParaRPr lang="en-US"/>
          </a:p>
        </p:txBody>
      </p:sp>
    </p:spTree>
    <p:extLst>
      <p:ext uri="{BB962C8B-B14F-4D97-AF65-F5344CB8AC3E}">
        <p14:creationId xmlns:p14="http://schemas.microsoft.com/office/powerpoint/2010/main" val="368392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CE5DEC4-2FD6-4CB2-8C90-2F8778A91917}" type="datetimeFigureOut">
              <a:rPr lang="en-US" smtClean="0"/>
              <a:t>3/12/2020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BB6B2037-DC1A-4091-BFF7-1888F269D1A9}" type="slidenum">
              <a:rPr lang="en-US" smtClean="0"/>
              <a:t>‹N°›</a:t>
            </a:fld>
            <a:endParaRPr lang="en-US"/>
          </a:p>
        </p:txBody>
      </p:sp>
    </p:spTree>
    <p:extLst>
      <p:ext uri="{BB962C8B-B14F-4D97-AF65-F5344CB8AC3E}">
        <p14:creationId xmlns:p14="http://schemas.microsoft.com/office/powerpoint/2010/main" val="130455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CE5DEC4-2FD6-4CB2-8C90-2F8778A91917}" type="datetimeFigureOut">
              <a:rPr lang="en-US" smtClean="0"/>
              <a:t>3/12/2020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BB6B2037-DC1A-4091-BFF7-1888F269D1A9}" type="slidenum">
              <a:rPr lang="en-US" smtClean="0"/>
              <a:t>‹N°›</a:t>
            </a:fld>
            <a:endParaRPr lang="en-US"/>
          </a:p>
        </p:txBody>
      </p:sp>
    </p:spTree>
    <p:extLst>
      <p:ext uri="{BB962C8B-B14F-4D97-AF65-F5344CB8AC3E}">
        <p14:creationId xmlns:p14="http://schemas.microsoft.com/office/powerpoint/2010/main" val="192352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5DEC4-2FD6-4CB2-8C90-2F8778A91917}" type="datetimeFigureOut">
              <a:rPr lang="en-US" smtClean="0"/>
              <a:t>3/12/2020</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B2037-DC1A-4091-BFF7-1888F269D1A9}" type="slidenum">
              <a:rPr lang="en-US" smtClean="0"/>
              <a:t>‹N°›</a:t>
            </a:fld>
            <a:endParaRPr lang="en-US"/>
          </a:p>
        </p:txBody>
      </p:sp>
    </p:spTree>
    <p:extLst>
      <p:ext uri="{BB962C8B-B14F-4D97-AF65-F5344CB8AC3E}">
        <p14:creationId xmlns:p14="http://schemas.microsoft.com/office/powerpoint/2010/main" val="1284219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bzSVLgFxaPg&amp;app=desktop" TargetMode="External"/><Relationship Id="rId2" Type="http://schemas.openxmlformats.org/officeDocument/2006/relationships/hyperlink" Target="https://www.youtube.com/watch?v=KrAa_YXDDdA" TargetMode="External"/><Relationship Id="rId1" Type="http://schemas.openxmlformats.org/officeDocument/2006/relationships/slideLayout" Target="../slideLayouts/slideLayout2.xml"/><Relationship Id="rId4" Type="http://schemas.openxmlformats.org/officeDocument/2006/relationships/hyperlink" Target="https://www.youtube.com/watch?v=2Y62uos21rA&amp;app=deskto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xn9YZRcNaO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versailles-tourisme.com/chateau-de-versailles.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_uA0aRMRiCk&amp;app=deskto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t05O-iVx2R8&amp;feature=youtu.b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dirty="0" err="1"/>
              <a:t>Napol</a:t>
            </a:r>
            <a:r>
              <a:rPr lang="fr-CA" dirty="0"/>
              <a:t>éon Bonaparte</a:t>
            </a:r>
            <a:endParaRPr lang="en-US" dirty="0"/>
          </a:p>
        </p:txBody>
      </p:sp>
      <p:sp>
        <p:nvSpPr>
          <p:cNvPr id="3" name="Sous-titr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01170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r>
              <a:rPr lang="fr-CA" dirty="0"/>
              <a:t>Pour régler les problèmes Napoléon décide qu’il est temps pour lui de prendre le pouvoir en France lors </a:t>
            </a:r>
            <a:r>
              <a:rPr lang="fr-CA" u="sng" dirty="0">
                <a:solidFill>
                  <a:srgbClr val="FF0000"/>
                </a:solidFill>
              </a:rPr>
              <a:t>d’un coup d’État</a:t>
            </a:r>
            <a:r>
              <a:rPr lang="fr-CA" dirty="0">
                <a:solidFill>
                  <a:srgbClr val="FF0000"/>
                </a:solidFill>
              </a:rPr>
              <a:t>.</a:t>
            </a:r>
          </a:p>
          <a:p>
            <a:endParaRPr lang="fr-CA" dirty="0">
              <a:solidFill>
                <a:srgbClr val="FF0000"/>
              </a:solidFill>
            </a:endParaRPr>
          </a:p>
          <a:p>
            <a:r>
              <a:rPr lang="fr-CA" dirty="0">
                <a:solidFill>
                  <a:srgbClr val="FF0000"/>
                </a:solidFill>
              </a:rPr>
              <a:t>Après le coup d’État, il est nommé </a:t>
            </a:r>
            <a:r>
              <a:rPr lang="fr-CA" u="sng" dirty="0">
                <a:solidFill>
                  <a:srgbClr val="FF0000"/>
                </a:solidFill>
              </a:rPr>
              <a:t>Premier consul</a:t>
            </a:r>
            <a:r>
              <a:rPr lang="fr-CA" dirty="0">
                <a:solidFill>
                  <a:srgbClr val="FF0000"/>
                </a:solidFill>
              </a:rPr>
              <a:t>.</a:t>
            </a:r>
          </a:p>
          <a:p>
            <a:pPr marL="0" indent="0">
              <a:buNone/>
            </a:pPr>
            <a:r>
              <a:rPr lang="fr-CA" dirty="0">
                <a:solidFill>
                  <a:srgbClr val="FF0000"/>
                </a:solidFill>
              </a:rPr>
              <a:t>a) Napoléon avait tout les pouvoirs (propose des lois, nomme les ministres, déclare la guerre….)</a:t>
            </a:r>
          </a:p>
          <a:p>
            <a:endParaRPr lang="fr-CA" dirty="0">
              <a:solidFill>
                <a:srgbClr val="FF0000"/>
              </a:solidFill>
            </a:endParaRPr>
          </a:p>
          <a:p>
            <a:r>
              <a:rPr lang="fr-CA" dirty="0">
                <a:solidFill>
                  <a:srgbClr val="FF0000"/>
                </a:solidFill>
              </a:rPr>
              <a:t>Il écrit une nouvelle constitution  pour la France.</a:t>
            </a:r>
          </a:p>
          <a:p>
            <a:pPr marL="0" indent="0">
              <a:buNone/>
            </a:pPr>
            <a:r>
              <a:rPr lang="fr-CA" dirty="0">
                <a:solidFill>
                  <a:srgbClr val="FF0000"/>
                </a:solidFill>
              </a:rPr>
              <a:t> </a:t>
            </a:r>
            <a:endParaRPr lang="en-US" dirty="0"/>
          </a:p>
        </p:txBody>
      </p:sp>
    </p:spTree>
    <p:extLst>
      <p:ext uri="{BB962C8B-B14F-4D97-AF65-F5344CB8AC3E}">
        <p14:creationId xmlns:p14="http://schemas.microsoft.com/office/powerpoint/2010/main" val="797738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descr="Les trois Consuls : Cambacerès, Bonaparte et Lebrun - par Vengorpe (Bibliothèque Nationale,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333376"/>
            <a:ext cx="3097212" cy="2574925"/>
          </a:xfrm>
          <a:prstGeom prst="rect">
            <a:avLst/>
          </a:prstGeom>
          <a:noFill/>
          <a:extLst>
            <a:ext uri="{909E8E84-426E-40DD-AFC4-6F175D3DCCD1}">
              <a14:hiddenFill xmlns:a14="http://schemas.microsoft.com/office/drawing/2010/main">
                <a:solidFill>
                  <a:srgbClr val="FFFFFF"/>
                </a:solidFill>
              </a14:hiddenFill>
            </a:ext>
          </a:extLst>
        </p:spPr>
      </p:pic>
      <p:sp>
        <p:nvSpPr>
          <p:cNvPr id="44038" name="Text Box 6"/>
          <p:cNvSpPr txBox="1">
            <a:spLocks noChangeArrowheads="1"/>
          </p:cNvSpPr>
          <p:nvPr/>
        </p:nvSpPr>
        <p:spPr bwMode="auto">
          <a:xfrm>
            <a:off x="1774826" y="3068639"/>
            <a:ext cx="2879725"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1600" b="1" i="1"/>
              <a:t>Les trois Consuls : Cambacerès, Bonaparte et Lebrun</a:t>
            </a:r>
            <a:endParaRPr lang="fr-FR" altLang="en-US"/>
          </a:p>
        </p:txBody>
      </p:sp>
      <p:pic>
        <p:nvPicPr>
          <p:cNvPr id="44039" name="Picture 7" descr="1--Le-Consulat--1799-18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333376"/>
            <a:ext cx="5545138" cy="5078413"/>
          </a:xfrm>
          <a:prstGeom prst="rect">
            <a:avLst/>
          </a:prstGeom>
          <a:noFill/>
          <a:extLst>
            <a:ext uri="{909E8E84-426E-40DD-AFC4-6F175D3DCCD1}">
              <a14:hiddenFill xmlns:a14="http://schemas.microsoft.com/office/drawing/2010/main">
                <a:solidFill>
                  <a:srgbClr val="FFFFFF"/>
                </a:solidFill>
              </a14:hiddenFill>
            </a:ext>
          </a:extLst>
        </p:spPr>
      </p:pic>
      <p:sp>
        <p:nvSpPr>
          <p:cNvPr id="44040" name="Text Box 8"/>
          <p:cNvSpPr txBox="1">
            <a:spLocks noChangeArrowheads="1"/>
          </p:cNvSpPr>
          <p:nvPr/>
        </p:nvSpPr>
        <p:spPr bwMode="auto">
          <a:xfrm>
            <a:off x="1703389" y="4221163"/>
            <a:ext cx="3025775"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zh-CN" sz="1900" b="1" dirty="0">
                <a:solidFill>
                  <a:srgbClr val="0000FF"/>
                </a:solidFill>
                <a:latin typeface="Verdana" panose="020B0604030504040204" pitchFamily="34" charset="0"/>
                <a:ea typeface="宋体" panose="02010600030101010101" pitchFamily="2" charset="-122"/>
              </a:rPr>
              <a:t>.</a:t>
            </a:r>
            <a:endParaRPr lang="fr-FR" altLang="en-US" sz="1900" b="1" dirty="0">
              <a:solidFill>
                <a:srgbClr val="0000FF"/>
              </a:solidFill>
              <a:latin typeface="Verdana" panose="020B0604030504040204" pitchFamily="34" charset="0"/>
            </a:endParaRPr>
          </a:p>
        </p:txBody>
      </p:sp>
    </p:spTree>
    <p:extLst>
      <p:ext uri="{BB962C8B-B14F-4D97-AF65-F5344CB8AC3E}">
        <p14:creationId xmlns:p14="http://schemas.microsoft.com/office/powerpoint/2010/main" val="3830355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 calcmode="lin" valueType="num">
                                      <p:cBhvr>
                                        <p:cTn id="7" dur="500" decel="50000" fill="hold">
                                          <p:stCondLst>
                                            <p:cond delay="0"/>
                                          </p:stCondLst>
                                        </p:cTn>
                                        <p:tgtEl>
                                          <p:spTgt spid="4403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403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4037"/>
                                        </p:tgtEl>
                                        <p:attrNameLst>
                                          <p:attrName>ppt_w</p:attrName>
                                        </p:attrNameLst>
                                      </p:cBhvr>
                                      <p:tavLst>
                                        <p:tav tm="0">
                                          <p:val>
                                            <p:strVal val="#ppt_w*.05"/>
                                          </p:val>
                                        </p:tav>
                                        <p:tav tm="100000">
                                          <p:val>
                                            <p:strVal val="#ppt_w"/>
                                          </p:val>
                                        </p:tav>
                                      </p:tavLst>
                                    </p:anim>
                                    <p:anim calcmode="lin" valueType="num">
                                      <p:cBhvr>
                                        <p:cTn id="10" dur="1000" fill="hold"/>
                                        <p:tgtEl>
                                          <p:spTgt spid="4403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403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403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403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4037"/>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44038"/>
                                        </p:tgtEl>
                                        <p:attrNameLst>
                                          <p:attrName>style.visibility</p:attrName>
                                        </p:attrNameLst>
                                      </p:cBhvr>
                                      <p:to>
                                        <p:strVal val="visible"/>
                                      </p:to>
                                    </p:set>
                                    <p:anim calcmode="lin" valueType="num">
                                      <p:cBhvr>
                                        <p:cTn id="17" dur="500" decel="50000" fill="hold">
                                          <p:stCondLst>
                                            <p:cond delay="0"/>
                                          </p:stCondLst>
                                        </p:cTn>
                                        <p:tgtEl>
                                          <p:spTgt spid="4403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403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4038"/>
                                        </p:tgtEl>
                                        <p:attrNameLst>
                                          <p:attrName>ppt_w</p:attrName>
                                        </p:attrNameLst>
                                      </p:cBhvr>
                                      <p:tavLst>
                                        <p:tav tm="0">
                                          <p:val>
                                            <p:strVal val="#ppt_w*.05"/>
                                          </p:val>
                                        </p:tav>
                                        <p:tav tm="100000">
                                          <p:val>
                                            <p:strVal val="#ppt_w"/>
                                          </p:val>
                                        </p:tav>
                                      </p:tavLst>
                                    </p:anim>
                                    <p:anim calcmode="lin" valueType="num">
                                      <p:cBhvr>
                                        <p:cTn id="20" dur="1000" fill="hold"/>
                                        <p:tgtEl>
                                          <p:spTgt spid="4403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403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403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403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403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44039"/>
                                        </p:tgtEl>
                                        <p:attrNameLst>
                                          <p:attrName>style.visibility</p:attrName>
                                        </p:attrNameLst>
                                      </p:cBhvr>
                                      <p:to>
                                        <p:strVal val="visible"/>
                                      </p:to>
                                    </p:set>
                                    <p:animEffect transition="in" filter="wheel(4)">
                                      <p:cBhvr>
                                        <p:cTn id="29" dur="2000"/>
                                        <p:tgtEl>
                                          <p:spTgt spid="440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4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P spid="440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4988" y="965915"/>
            <a:ext cx="10178262" cy="4803820"/>
          </a:xfrm>
          <a:prstGeom prst="rect">
            <a:avLst/>
          </a:prstGeom>
        </p:spPr>
      </p:pic>
    </p:spTree>
    <p:extLst>
      <p:ext uri="{BB962C8B-B14F-4D97-AF65-F5344CB8AC3E}">
        <p14:creationId xmlns:p14="http://schemas.microsoft.com/office/powerpoint/2010/main" val="3970505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5" name="Oval 9"/>
          <p:cNvSpPr>
            <a:spLocks noChangeArrowheads="1"/>
          </p:cNvSpPr>
          <p:nvPr/>
        </p:nvSpPr>
        <p:spPr bwMode="auto">
          <a:xfrm>
            <a:off x="4583114" y="2708275"/>
            <a:ext cx="2808287" cy="1441450"/>
          </a:xfrm>
          <a:prstGeom prst="ellipse">
            <a:avLst/>
          </a:prstGeom>
          <a:solidFill>
            <a:srgbClr val="C0C0C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6" name="Text Box 10"/>
          <p:cNvSpPr txBox="1">
            <a:spLocks noChangeArrowheads="1"/>
          </p:cNvSpPr>
          <p:nvPr/>
        </p:nvSpPr>
        <p:spPr bwMode="auto">
          <a:xfrm>
            <a:off x="4656138" y="2997200"/>
            <a:ext cx="27368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800" dirty="0">
                <a:latin typeface="Arial Black" panose="020B0A04020102020204" pitchFamily="34" charset="0"/>
              </a:rPr>
              <a:t>Napoléon </a:t>
            </a:r>
          </a:p>
        </p:txBody>
      </p:sp>
      <p:sp>
        <p:nvSpPr>
          <p:cNvPr id="45070" name="Text Box 14"/>
          <p:cNvSpPr txBox="1">
            <a:spLocks noChangeArrowheads="1"/>
          </p:cNvSpPr>
          <p:nvPr/>
        </p:nvSpPr>
        <p:spPr bwMode="auto">
          <a:xfrm>
            <a:off x="1774825" y="1196975"/>
            <a:ext cx="1873250" cy="2308324"/>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zh-CN" b="1">
                <a:ea typeface="宋体" panose="02010600030101010101" pitchFamily="2" charset="-122"/>
              </a:rPr>
              <a:t>Bonaparte fait rédiger </a:t>
            </a:r>
            <a:r>
              <a:rPr lang="fr-FR" altLang="zh-CN" b="1">
                <a:solidFill>
                  <a:srgbClr val="CC0000"/>
                </a:solidFill>
                <a:ea typeface="宋体" panose="02010600030101010101" pitchFamily="2" charset="-122"/>
              </a:rPr>
              <a:t>le code civil</a:t>
            </a:r>
            <a:r>
              <a:rPr lang="fr-FR" altLang="zh-CN" b="1">
                <a:ea typeface="宋体" panose="02010600030101010101" pitchFamily="2" charset="-122"/>
              </a:rPr>
              <a:t> qui confirme les libertés individuelles, l’égalité devant la loi et le droit à la propriété</a:t>
            </a:r>
            <a:endParaRPr lang="fr-FR" altLang="en-US" b="1"/>
          </a:p>
        </p:txBody>
      </p:sp>
      <p:sp>
        <p:nvSpPr>
          <p:cNvPr id="45071" name="Text Box 15"/>
          <p:cNvSpPr txBox="1">
            <a:spLocks noChangeArrowheads="1"/>
          </p:cNvSpPr>
          <p:nvPr/>
        </p:nvSpPr>
        <p:spPr bwMode="auto">
          <a:xfrm>
            <a:off x="4440238" y="765176"/>
            <a:ext cx="3313112" cy="944563"/>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zh-CN" b="1">
                <a:ea typeface="宋体" panose="02010600030101010101" pitchFamily="2" charset="-122"/>
              </a:rPr>
              <a:t>Pour former les élites dont l’économie et l’armée ont besoin, il crée les </a:t>
            </a:r>
            <a:r>
              <a:rPr lang="fr-FR" altLang="zh-CN" b="1">
                <a:solidFill>
                  <a:srgbClr val="CC0000"/>
                </a:solidFill>
                <a:ea typeface="宋体" panose="02010600030101010101" pitchFamily="2" charset="-122"/>
              </a:rPr>
              <a:t>lycées</a:t>
            </a:r>
            <a:r>
              <a:rPr lang="fr-FR" altLang="zh-CN">
                <a:ea typeface="宋体" panose="02010600030101010101" pitchFamily="2" charset="-122"/>
              </a:rPr>
              <a:t> </a:t>
            </a:r>
            <a:endParaRPr lang="fr-FR" altLang="en-US"/>
          </a:p>
        </p:txBody>
      </p:sp>
      <p:sp>
        <p:nvSpPr>
          <p:cNvPr id="45072" name="Text Box 16"/>
          <p:cNvSpPr txBox="1">
            <a:spLocks noChangeArrowheads="1"/>
          </p:cNvSpPr>
          <p:nvPr/>
        </p:nvSpPr>
        <p:spPr bwMode="auto">
          <a:xfrm>
            <a:off x="8616951" y="1341438"/>
            <a:ext cx="1692275" cy="2308324"/>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zh-CN" b="1">
                <a:ea typeface="宋体" panose="02010600030101010101" pitchFamily="2" charset="-122"/>
              </a:rPr>
              <a:t>Il crée </a:t>
            </a:r>
            <a:r>
              <a:rPr lang="fr-FR" altLang="zh-CN" b="1">
                <a:solidFill>
                  <a:srgbClr val="CC0000"/>
                </a:solidFill>
                <a:ea typeface="宋体" panose="02010600030101010101" pitchFamily="2" charset="-122"/>
              </a:rPr>
              <a:t>la légion d’honneur</a:t>
            </a:r>
            <a:r>
              <a:rPr lang="fr-FR" altLang="zh-CN" b="1">
                <a:ea typeface="宋体" panose="02010600030101010101" pitchFamily="2" charset="-122"/>
              </a:rPr>
              <a:t>, qui aboutit à la création d’une nouvelle noblesse, la noblesse d’empire</a:t>
            </a:r>
            <a:r>
              <a:rPr lang="fr-FR" altLang="zh-CN">
                <a:ea typeface="宋体" panose="02010600030101010101" pitchFamily="2" charset="-122"/>
              </a:rPr>
              <a:t>  </a:t>
            </a:r>
            <a:endParaRPr lang="fr-FR" altLang="en-US"/>
          </a:p>
        </p:txBody>
      </p:sp>
      <p:sp>
        <p:nvSpPr>
          <p:cNvPr id="45077" name="Text Box 21"/>
          <p:cNvSpPr txBox="1">
            <a:spLocks noChangeArrowheads="1"/>
          </p:cNvSpPr>
          <p:nvPr/>
        </p:nvSpPr>
        <p:spPr bwMode="auto">
          <a:xfrm>
            <a:off x="1774826" y="4508500"/>
            <a:ext cx="1871663" cy="1754326"/>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b="1"/>
              <a:t>Bonaparte se réconcilie avec les catholiques en signant </a:t>
            </a:r>
            <a:r>
              <a:rPr lang="fr-FR" altLang="en-US" b="1">
                <a:solidFill>
                  <a:srgbClr val="CC0000"/>
                </a:solidFill>
              </a:rPr>
              <a:t>le Concordat</a:t>
            </a:r>
            <a:r>
              <a:rPr lang="fr-FR" altLang="en-US" b="1"/>
              <a:t> de 1801 avec le pape</a:t>
            </a:r>
          </a:p>
        </p:txBody>
      </p:sp>
      <p:sp>
        <p:nvSpPr>
          <p:cNvPr id="45078" name="Text Box 22"/>
          <p:cNvSpPr txBox="1">
            <a:spLocks noChangeArrowheads="1"/>
          </p:cNvSpPr>
          <p:nvPr/>
        </p:nvSpPr>
        <p:spPr bwMode="auto">
          <a:xfrm>
            <a:off x="4367213" y="5157789"/>
            <a:ext cx="2951162" cy="1200329"/>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b="1"/>
              <a:t>Bonaparte crée              </a:t>
            </a:r>
            <a:r>
              <a:rPr lang="fr-FR" altLang="en-US" b="1">
                <a:solidFill>
                  <a:srgbClr val="CC0000"/>
                </a:solidFill>
              </a:rPr>
              <a:t>la banque de France</a:t>
            </a:r>
            <a:r>
              <a:rPr lang="fr-FR" altLang="en-US" b="1"/>
              <a:t>, charger de fabriquer une nouvelle monnaie,          </a:t>
            </a:r>
            <a:r>
              <a:rPr lang="fr-FR" altLang="en-US" b="1">
                <a:solidFill>
                  <a:srgbClr val="CC0000"/>
                </a:solidFill>
              </a:rPr>
              <a:t>le franc</a:t>
            </a:r>
          </a:p>
        </p:txBody>
      </p:sp>
      <p:sp>
        <p:nvSpPr>
          <p:cNvPr id="45079" name="Text Box 23"/>
          <p:cNvSpPr txBox="1">
            <a:spLocks noChangeArrowheads="1"/>
          </p:cNvSpPr>
          <p:nvPr/>
        </p:nvSpPr>
        <p:spPr bwMode="auto">
          <a:xfrm>
            <a:off x="8040689" y="4797425"/>
            <a:ext cx="2376487" cy="1477328"/>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b="1"/>
              <a:t>Il crée </a:t>
            </a:r>
            <a:r>
              <a:rPr lang="fr-FR" altLang="en-US" b="1">
                <a:solidFill>
                  <a:srgbClr val="CC0000"/>
                </a:solidFill>
              </a:rPr>
              <a:t>les préfets</a:t>
            </a:r>
            <a:r>
              <a:rPr lang="fr-FR" altLang="en-US" b="1"/>
              <a:t>, qu’il nomme lui-même et qui représente l’Etat dans chaque département</a:t>
            </a:r>
          </a:p>
        </p:txBody>
      </p:sp>
      <p:sp>
        <p:nvSpPr>
          <p:cNvPr id="45080" name="Line 24"/>
          <p:cNvSpPr>
            <a:spLocks noChangeShapeType="1"/>
          </p:cNvSpPr>
          <p:nvPr/>
        </p:nvSpPr>
        <p:spPr bwMode="auto">
          <a:xfrm flipV="1">
            <a:off x="5880100" y="1700213"/>
            <a:ext cx="0" cy="10080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1" name="Line 25"/>
          <p:cNvSpPr>
            <a:spLocks noChangeShapeType="1"/>
          </p:cNvSpPr>
          <p:nvPr/>
        </p:nvSpPr>
        <p:spPr bwMode="auto">
          <a:xfrm flipV="1">
            <a:off x="7248526" y="2492375"/>
            <a:ext cx="1368425" cy="649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2" name="Line 26"/>
          <p:cNvSpPr>
            <a:spLocks noChangeShapeType="1"/>
          </p:cNvSpPr>
          <p:nvPr/>
        </p:nvSpPr>
        <p:spPr bwMode="auto">
          <a:xfrm flipV="1">
            <a:off x="5880100" y="4149726"/>
            <a:ext cx="0" cy="10080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3" name="Line 27"/>
          <p:cNvSpPr>
            <a:spLocks noChangeShapeType="1"/>
          </p:cNvSpPr>
          <p:nvPr/>
        </p:nvSpPr>
        <p:spPr bwMode="auto">
          <a:xfrm flipH="1" flipV="1">
            <a:off x="3648075" y="2708275"/>
            <a:ext cx="1079500" cy="4333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4" name="Line 28"/>
          <p:cNvSpPr>
            <a:spLocks noChangeShapeType="1"/>
          </p:cNvSpPr>
          <p:nvPr/>
        </p:nvSpPr>
        <p:spPr bwMode="auto">
          <a:xfrm flipH="1" flipV="1">
            <a:off x="7104064" y="3860801"/>
            <a:ext cx="936625" cy="9366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5" name="Line 29"/>
          <p:cNvSpPr>
            <a:spLocks noChangeShapeType="1"/>
          </p:cNvSpPr>
          <p:nvPr/>
        </p:nvSpPr>
        <p:spPr bwMode="auto">
          <a:xfrm flipV="1">
            <a:off x="3648075" y="3933825"/>
            <a:ext cx="1295400" cy="719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865072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5065"/>
                                        </p:tgtEl>
                                        <p:attrNameLst>
                                          <p:attrName>style.visibility</p:attrName>
                                        </p:attrNameLst>
                                      </p:cBhvr>
                                      <p:to>
                                        <p:strVal val="visible"/>
                                      </p:to>
                                    </p:set>
                                    <p:anim calcmode="lin" valueType="num">
                                      <p:cBhvr>
                                        <p:cTn id="7" dur="500" decel="50000" fill="hold">
                                          <p:stCondLst>
                                            <p:cond delay="0"/>
                                          </p:stCondLst>
                                        </p:cTn>
                                        <p:tgtEl>
                                          <p:spTgt spid="4506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506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5065"/>
                                        </p:tgtEl>
                                        <p:attrNameLst>
                                          <p:attrName>ppt_w</p:attrName>
                                        </p:attrNameLst>
                                      </p:cBhvr>
                                      <p:tavLst>
                                        <p:tav tm="0">
                                          <p:val>
                                            <p:strVal val="#ppt_w*.05"/>
                                          </p:val>
                                        </p:tav>
                                        <p:tav tm="100000">
                                          <p:val>
                                            <p:strVal val="#ppt_w"/>
                                          </p:val>
                                        </p:tav>
                                      </p:tavLst>
                                    </p:anim>
                                    <p:anim calcmode="lin" valueType="num">
                                      <p:cBhvr>
                                        <p:cTn id="10" dur="1000" fill="hold"/>
                                        <p:tgtEl>
                                          <p:spTgt spid="4506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506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506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506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506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45066"/>
                                        </p:tgtEl>
                                        <p:attrNameLst>
                                          <p:attrName>style.visibility</p:attrName>
                                        </p:attrNameLst>
                                      </p:cBhvr>
                                      <p:to>
                                        <p:strVal val="visible"/>
                                      </p:to>
                                    </p:set>
                                    <p:anim calcmode="lin" valueType="num">
                                      <p:cBhvr>
                                        <p:cTn id="17" dur="500" decel="50000" fill="hold">
                                          <p:stCondLst>
                                            <p:cond delay="0"/>
                                          </p:stCondLst>
                                        </p:cTn>
                                        <p:tgtEl>
                                          <p:spTgt spid="4506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506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5066"/>
                                        </p:tgtEl>
                                        <p:attrNameLst>
                                          <p:attrName>ppt_w</p:attrName>
                                        </p:attrNameLst>
                                      </p:cBhvr>
                                      <p:tavLst>
                                        <p:tav tm="0">
                                          <p:val>
                                            <p:strVal val="#ppt_w*.05"/>
                                          </p:val>
                                        </p:tav>
                                        <p:tav tm="100000">
                                          <p:val>
                                            <p:strVal val="#ppt_w"/>
                                          </p:val>
                                        </p:tav>
                                      </p:tavLst>
                                    </p:anim>
                                    <p:anim calcmode="lin" valueType="num">
                                      <p:cBhvr>
                                        <p:cTn id="20" dur="1000" fill="hold"/>
                                        <p:tgtEl>
                                          <p:spTgt spid="4506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506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506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506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506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08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45071"/>
                                        </p:tgtEl>
                                        <p:attrNameLst>
                                          <p:attrName>style.visibility</p:attrName>
                                        </p:attrNameLst>
                                      </p:cBhvr>
                                      <p:to>
                                        <p:strVal val="visible"/>
                                      </p:to>
                                    </p:set>
                                    <p:anim calcmode="lin" valueType="num">
                                      <p:cBhvr>
                                        <p:cTn id="33" dur="500" decel="50000" fill="hold">
                                          <p:stCondLst>
                                            <p:cond delay="0"/>
                                          </p:stCondLst>
                                        </p:cTn>
                                        <p:tgtEl>
                                          <p:spTgt spid="45071"/>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45071"/>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45071"/>
                                        </p:tgtEl>
                                        <p:attrNameLst>
                                          <p:attrName>ppt_w</p:attrName>
                                        </p:attrNameLst>
                                      </p:cBhvr>
                                      <p:tavLst>
                                        <p:tav tm="0">
                                          <p:val>
                                            <p:strVal val="#ppt_w*.05"/>
                                          </p:val>
                                        </p:tav>
                                        <p:tav tm="100000">
                                          <p:val>
                                            <p:strVal val="#ppt_w"/>
                                          </p:val>
                                        </p:tav>
                                      </p:tavLst>
                                    </p:anim>
                                    <p:anim calcmode="lin" valueType="num">
                                      <p:cBhvr>
                                        <p:cTn id="36" dur="1000" fill="hold"/>
                                        <p:tgtEl>
                                          <p:spTgt spid="45071"/>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45071"/>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45071"/>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45071"/>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4507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08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5" presetClass="entr" presetSubtype="0" fill="hold" grpId="0" nodeType="clickEffect">
                                  <p:stCondLst>
                                    <p:cond delay="0"/>
                                  </p:stCondLst>
                                  <p:childTnLst>
                                    <p:set>
                                      <p:cBhvr>
                                        <p:cTn id="48" dur="1" fill="hold">
                                          <p:stCondLst>
                                            <p:cond delay="0"/>
                                          </p:stCondLst>
                                        </p:cTn>
                                        <p:tgtEl>
                                          <p:spTgt spid="45070"/>
                                        </p:tgtEl>
                                        <p:attrNameLst>
                                          <p:attrName>style.visibility</p:attrName>
                                        </p:attrNameLst>
                                      </p:cBhvr>
                                      <p:to>
                                        <p:strVal val="visible"/>
                                      </p:to>
                                    </p:set>
                                    <p:anim calcmode="lin" valueType="num">
                                      <p:cBhvr>
                                        <p:cTn id="49" dur="500" decel="50000" fill="hold">
                                          <p:stCondLst>
                                            <p:cond delay="0"/>
                                          </p:stCondLst>
                                        </p:cTn>
                                        <p:tgtEl>
                                          <p:spTgt spid="45070"/>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45070"/>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45070"/>
                                        </p:tgtEl>
                                        <p:attrNameLst>
                                          <p:attrName>ppt_w</p:attrName>
                                        </p:attrNameLst>
                                      </p:cBhvr>
                                      <p:tavLst>
                                        <p:tav tm="0">
                                          <p:val>
                                            <p:strVal val="#ppt_w*.05"/>
                                          </p:val>
                                        </p:tav>
                                        <p:tav tm="100000">
                                          <p:val>
                                            <p:strVal val="#ppt_w"/>
                                          </p:val>
                                        </p:tav>
                                      </p:tavLst>
                                    </p:anim>
                                    <p:anim calcmode="lin" valueType="num">
                                      <p:cBhvr>
                                        <p:cTn id="52" dur="1000" fill="hold"/>
                                        <p:tgtEl>
                                          <p:spTgt spid="45070"/>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45070"/>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45070"/>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45070"/>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4507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508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5" presetClass="entr" presetSubtype="0" fill="hold" grpId="0" nodeType="clickEffect">
                                  <p:stCondLst>
                                    <p:cond delay="0"/>
                                  </p:stCondLst>
                                  <p:childTnLst>
                                    <p:set>
                                      <p:cBhvr>
                                        <p:cTn id="64" dur="1" fill="hold">
                                          <p:stCondLst>
                                            <p:cond delay="0"/>
                                          </p:stCondLst>
                                        </p:cTn>
                                        <p:tgtEl>
                                          <p:spTgt spid="45078"/>
                                        </p:tgtEl>
                                        <p:attrNameLst>
                                          <p:attrName>style.visibility</p:attrName>
                                        </p:attrNameLst>
                                      </p:cBhvr>
                                      <p:to>
                                        <p:strVal val="visible"/>
                                      </p:to>
                                    </p:set>
                                    <p:anim calcmode="lin" valueType="num">
                                      <p:cBhvr>
                                        <p:cTn id="65" dur="500" decel="50000" fill="hold">
                                          <p:stCondLst>
                                            <p:cond delay="0"/>
                                          </p:stCondLst>
                                        </p:cTn>
                                        <p:tgtEl>
                                          <p:spTgt spid="45078"/>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45078"/>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45078"/>
                                        </p:tgtEl>
                                        <p:attrNameLst>
                                          <p:attrName>ppt_w</p:attrName>
                                        </p:attrNameLst>
                                      </p:cBhvr>
                                      <p:tavLst>
                                        <p:tav tm="0">
                                          <p:val>
                                            <p:strVal val="#ppt_w*.05"/>
                                          </p:val>
                                        </p:tav>
                                        <p:tav tm="100000">
                                          <p:val>
                                            <p:strVal val="#ppt_w"/>
                                          </p:val>
                                        </p:tav>
                                      </p:tavLst>
                                    </p:anim>
                                    <p:anim calcmode="lin" valueType="num">
                                      <p:cBhvr>
                                        <p:cTn id="68" dur="1000" fill="hold"/>
                                        <p:tgtEl>
                                          <p:spTgt spid="45078"/>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45078"/>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45078"/>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45078"/>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4507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5084"/>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25" presetClass="entr" presetSubtype="0" fill="hold" grpId="0" nodeType="clickEffect">
                                  <p:stCondLst>
                                    <p:cond delay="0"/>
                                  </p:stCondLst>
                                  <p:childTnLst>
                                    <p:set>
                                      <p:cBhvr>
                                        <p:cTn id="80" dur="1" fill="hold">
                                          <p:stCondLst>
                                            <p:cond delay="0"/>
                                          </p:stCondLst>
                                        </p:cTn>
                                        <p:tgtEl>
                                          <p:spTgt spid="45079"/>
                                        </p:tgtEl>
                                        <p:attrNameLst>
                                          <p:attrName>style.visibility</p:attrName>
                                        </p:attrNameLst>
                                      </p:cBhvr>
                                      <p:to>
                                        <p:strVal val="visible"/>
                                      </p:to>
                                    </p:set>
                                    <p:anim calcmode="lin" valueType="num">
                                      <p:cBhvr>
                                        <p:cTn id="81" dur="500" decel="50000" fill="hold">
                                          <p:stCondLst>
                                            <p:cond delay="0"/>
                                          </p:stCondLst>
                                        </p:cTn>
                                        <p:tgtEl>
                                          <p:spTgt spid="45079"/>
                                        </p:tgtEl>
                                        <p:attrNameLst>
                                          <p:attrName>style.rotation</p:attrName>
                                        </p:attrNameLst>
                                      </p:cBhvr>
                                      <p:tavLst>
                                        <p:tav tm="0">
                                          <p:val>
                                            <p:fltVal val="-90"/>
                                          </p:val>
                                        </p:tav>
                                        <p:tav tm="100000">
                                          <p:val>
                                            <p:fltVal val="0"/>
                                          </p:val>
                                        </p:tav>
                                      </p:tavLst>
                                    </p:anim>
                                    <p:anim calcmode="lin" valueType="num">
                                      <p:cBhvr>
                                        <p:cTn id="82" dur="500" decel="50000" fill="hold">
                                          <p:stCondLst>
                                            <p:cond delay="0"/>
                                          </p:stCondLst>
                                        </p:cTn>
                                        <p:tgtEl>
                                          <p:spTgt spid="45079"/>
                                        </p:tgtEl>
                                        <p:attrNameLst>
                                          <p:attrName>ppt_w</p:attrName>
                                        </p:attrNameLst>
                                      </p:cBhvr>
                                      <p:tavLst>
                                        <p:tav tm="0">
                                          <p:val>
                                            <p:strVal val="#ppt_w"/>
                                          </p:val>
                                        </p:tav>
                                        <p:tav tm="100000">
                                          <p:val>
                                            <p:strVal val="#ppt_w*.05"/>
                                          </p:val>
                                        </p:tav>
                                      </p:tavLst>
                                    </p:anim>
                                    <p:anim calcmode="lin" valueType="num">
                                      <p:cBhvr>
                                        <p:cTn id="83" dur="500" accel="50000" fill="hold">
                                          <p:stCondLst>
                                            <p:cond delay="500"/>
                                          </p:stCondLst>
                                        </p:cTn>
                                        <p:tgtEl>
                                          <p:spTgt spid="45079"/>
                                        </p:tgtEl>
                                        <p:attrNameLst>
                                          <p:attrName>ppt_w</p:attrName>
                                        </p:attrNameLst>
                                      </p:cBhvr>
                                      <p:tavLst>
                                        <p:tav tm="0">
                                          <p:val>
                                            <p:strVal val="#ppt_w*.05"/>
                                          </p:val>
                                        </p:tav>
                                        <p:tav tm="100000">
                                          <p:val>
                                            <p:strVal val="#ppt_w"/>
                                          </p:val>
                                        </p:tav>
                                      </p:tavLst>
                                    </p:anim>
                                    <p:anim calcmode="lin" valueType="num">
                                      <p:cBhvr>
                                        <p:cTn id="84" dur="1000" fill="hold"/>
                                        <p:tgtEl>
                                          <p:spTgt spid="45079"/>
                                        </p:tgtEl>
                                        <p:attrNameLst>
                                          <p:attrName>ppt_h</p:attrName>
                                        </p:attrNameLst>
                                      </p:cBhvr>
                                      <p:tavLst>
                                        <p:tav tm="0">
                                          <p:val>
                                            <p:strVal val="#ppt_h"/>
                                          </p:val>
                                        </p:tav>
                                        <p:tav tm="100000">
                                          <p:val>
                                            <p:strVal val="#ppt_h"/>
                                          </p:val>
                                        </p:tav>
                                      </p:tavLst>
                                    </p:anim>
                                    <p:anim calcmode="lin" valueType="num">
                                      <p:cBhvr>
                                        <p:cTn id="85" dur="500" decel="50000" fill="hold">
                                          <p:stCondLst>
                                            <p:cond delay="0"/>
                                          </p:stCondLst>
                                        </p:cTn>
                                        <p:tgtEl>
                                          <p:spTgt spid="45079"/>
                                        </p:tgtEl>
                                        <p:attrNameLst>
                                          <p:attrName>ppt_x</p:attrName>
                                        </p:attrNameLst>
                                      </p:cBhvr>
                                      <p:tavLst>
                                        <p:tav tm="0">
                                          <p:val>
                                            <p:strVal val="#ppt_x+.4"/>
                                          </p:val>
                                        </p:tav>
                                        <p:tav tm="100000">
                                          <p:val>
                                            <p:strVal val="#ppt_x"/>
                                          </p:val>
                                        </p:tav>
                                      </p:tavLst>
                                    </p:anim>
                                    <p:anim calcmode="lin" valueType="num">
                                      <p:cBhvr>
                                        <p:cTn id="86" dur="500" decel="50000" fill="hold">
                                          <p:stCondLst>
                                            <p:cond delay="0"/>
                                          </p:stCondLst>
                                        </p:cTn>
                                        <p:tgtEl>
                                          <p:spTgt spid="45079"/>
                                        </p:tgtEl>
                                        <p:attrNameLst>
                                          <p:attrName>ppt_y</p:attrName>
                                        </p:attrNameLst>
                                      </p:cBhvr>
                                      <p:tavLst>
                                        <p:tav tm="0">
                                          <p:val>
                                            <p:strVal val="#ppt_y-.2"/>
                                          </p:val>
                                        </p:tav>
                                        <p:tav tm="100000">
                                          <p:val>
                                            <p:strVal val="#ppt_y+.1"/>
                                          </p:val>
                                        </p:tav>
                                      </p:tavLst>
                                    </p:anim>
                                    <p:anim calcmode="lin" valueType="num">
                                      <p:cBhvr>
                                        <p:cTn id="87" dur="500" accel="50000" fill="hold">
                                          <p:stCondLst>
                                            <p:cond delay="500"/>
                                          </p:stCondLst>
                                        </p:cTn>
                                        <p:tgtEl>
                                          <p:spTgt spid="45079"/>
                                        </p:tgtEl>
                                        <p:attrNameLst>
                                          <p:attrName>ppt_y</p:attrName>
                                        </p:attrNameLst>
                                      </p:cBhvr>
                                      <p:tavLst>
                                        <p:tav tm="0">
                                          <p:val>
                                            <p:strVal val="#ppt_y+.1"/>
                                          </p:val>
                                        </p:tav>
                                        <p:tav tm="100000">
                                          <p:val>
                                            <p:strVal val="#ppt_y"/>
                                          </p:val>
                                        </p:tav>
                                      </p:tavLst>
                                    </p:anim>
                                    <p:animEffect transition="in" filter="fade">
                                      <p:cBhvr>
                                        <p:cTn id="88" dur="1000" decel="50000">
                                          <p:stCondLst>
                                            <p:cond delay="0"/>
                                          </p:stCondLst>
                                        </p:cTn>
                                        <p:tgtEl>
                                          <p:spTgt spid="45079"/>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5081"/>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25" presetClass="entr" presetSubtype="0" fill="hold" grpId="0" nodeType="clickEffect">
                                  <p:stCondLst>
                                    <p:cond delay="0"/>
                                  </p:stCondLst>
                                  <p:childTnLst>
                                    <p:set>
                                      <p:cBhvr>
                                        <p:cTn id="96" dur="1" fill="hold">
                                          <p:stCondLst>
                                            <p:cond delay="0"/>
                                          </p:stCondLst>
                                        </p:cTn>
                                        <p:tgtEl>
                                          <p:spTgt spid="45072"/>
                                        </p:tgtEl>
                                        <p:attrNameLst>
                                          <p:attrName>style.visibility</p:attrName>
                                        </p:attrNameLst>
                                      </p:cBhvr>
                                      <p:to>
                                        <p:strVal val="visible"/>
                                      </p:to>
                                    </p:set>
                                    <p:anim calcmode="lin" valueType="num">
                                      <p:cBhvr>
                                        <p:cTn id="97" dur="500" decel="50000" fill="hold">
                                          <p:stCondLst>
                                            <p:cond delay="0"/>
                                          </p:stCondLst>
                                        </p:cTn>
                                        <p:tgtEl>
                                          <p:spTgt spid="45072"/>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45072"/>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45072"/>
                                        </p:tgtEl>
                                        <p:attrNameLst>
                                          <p:attrName>ppt_w</p:attrName>
                                        </p:attrNameLst>
                                      </p:cBhvr>
                                      <p:tavLst>
                                        <p:tav tm="0">
                                          <p:val>
                                            <p:strVal val="#ppt_w*.05"/>
                                          </p:val>
                                        </p:tav>
                                        <p:tav tm="100000">
                                          <p:val>
                                            <p:strVal val="#ppt_w"/>
                                          </p:val>
                                        </p:tav>
                                      </p:tavLst>
                                    </p:anim>
                                    <p:anim calcmode="lin" valueType="num">
                                      <p:cBhvr>
                                        <p:cTn id="100" dur="1000" fill="hold"/>
                                        <p:tgtEl>
                                          <p:spTgt spid="45072"/>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45072"/>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45072"/>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45072"/>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45072"/>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5085"/>
                                        </p:tgtEl>
                                        <p:attrNameLst>
                                          <p:attrName>style.visibility</p:attrName>
                                        </p:attrNameLst>
                                      </p:cBhvr>
                                      <p:to>
                                        <p:strVal val="visible"/>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5" presetClass="entr" presetSubtype="0" fill="hold" grpId="0" nodeType="clickEffect">
                                  <p:stCondLst>
                                    <p:cond delay="0"/>
                                  </p:stCondLst>
                                  <p:childTnLst>
                                    <p:set>
                                      <p:cBhvr>
                                        <p:cTn id="112" dur="1" fill="hold">
                                          <p:stCondLst>
                                            <p:cond delay="0"/>
                                          </p:stCondLst>
                                        </p:cTn>
                                        <p:tgtEl>
                                          <p:spTgt spid="45077"/>
                                        </p:tgtEl>
                                        <p:attrNameLst>
                                          <p:attrName>style.visibility</p:attrName>
                                        </p:attrNameLst>
                                      </p:cBhvr>
                                      <p:to>
                                        <p:strVal val="visible"/>
                                      </p:to>
                                    </p:set>
                                    <p:anim calcmode="lin" valueType="num">
                                      <p:cBhvr>
                                        <p:cTn id="113" dur="500" decel="50000" fill="hold">
                                          <p:stCondLst>
                                            <p:cond delay="0"/>
                                          </p:stCondLst>
                                        </p:cTn>
                                        <p:tgtEl>
                                          <p:spTgt spid="45077"/>
                                        </p:tgtEl>
                                        <p:attrNameLst>
                                          <p:attrName>style.rotation</p:attrName>
                                        </p:attrNameLst>
                                      </p:cBhvr>
                                      <p:tavLst>
                                        <p:tav tm="0">
                                          <p:val>
                                            <p:fltVal val="-90"/>
                                          </p:val>
                                        </p:tav>
                                        <p:tav tm="100000">
                                          <p:val>
                                            <p:fltVal val="0"/>
                                          </p:val>
                                        </p:tav>
                                      </p:tavLst>
                                    </p:anim>
                                    <p:anim calcmode="lin" valueType="num">
                                      <p:cBhvr>
                                        <p:cTn id="114" dur="500" decel="50000" fill="hold">
                                          <p:stCondLst>
                                            <p:cond delay="0"/>
                                          </p:stCondLst>
                                        </p:cTn>
                                        <p:tgtEl>
                                          <p:spTgt spid="45077"/>
                                        </p:tgtEl>
                                        <p:attrNameLst>
                                          <p:attrName>ppt_w</p:attrName>
                                        </p:attrNameLst>
                                      </p:cBhvr>
                                      <p:tavLst>
                                        <p:tav tm="0">
                                          <p:val>
                                            <p:strVal val="#ppt_w"/>
                                          </p:val>
                                        </p:tav>
                                        <p:tav tm="100000">
                                          <p:val>
                                            <p:strVal val="#ppt_w*.05"/>
                                          </p:val>
                                        </p:tav>
                                      </p:tavLst>
                                    </p:anim>
                                    <p:anim calcmode="lin" valueType="num">
                                      <p:cBhvr>
                                        <p:cTn id="115" dur="500" accel="50000" fill="hold">
                                          <p:stCondLst>
                                            <p:cond delay="500"/>
                                          </p:stCondLst>
                                        </p:cTn>
                                        <p:tgtEl>
                                          <p:spTgt spid="45077"/>
                                        </p:tgtEl>
                                        <p:attrNameLst>
                                          <p:attrName>ppt_w</p:attrName>
                                        </p:attrNameLst>
                                      </p:cBhvr>
                                      <p:tavLst>
                                        <p:tav tm="0">
                                          <p:val>
                                            <p:strVal val="#ppt_w*.05"/>
                                          </p:val>
                                        </p:tav>
                                        <p:tav tm="100000">
                                          <p:val>
                                            <p:strVal val="#ppt_w"/>
                                          </p:val>
                                        </p:tav>
                                      </p:tavLst>
                                    </p:anim>
                                    <p:anim calcmode="lin" valueType="num">
                                      <p:cBhvr>
                                        <p:cTn id="116" dur="1000" fill="hold"/>
                                        <p:tgtEl>
                                          <p:spTgt spid="45077"/>
                                        </p:tgtEl>
                                        <p:attrNameLst>
                                          <p:attrName>ppt_h</p:attrName>
                                        </p:attrNameLst>
                                      </p:cBhvr>
                                      <p:tavLst>
                                        <p:tav tm="0">
                                          <p:val>
                                            <p:strVal val="#ppt_h"/>
                                          </p:val>
                                        </p:tav>
                                        <p:tav tm="100000">
                                          <p:val>
                                            <p:strVal val="#ppt_h"/>
                                          </p:val>
                                        </p:tav>
                                      </p:tavLst>
                                    </p:anim>
                                    <p:anim calcmode="lin" valueType="num">
                                      <p:cBhvr>
                                        <p:cTn id="117" dur="500" decel="50000" fill="hold">
                                          <p:stCondLst>
                                            <p:cond delay="0"/>
                                          </p:stCondLst>
                                        </p:cTn>
                                        <p:tgtEl>
                                          <p:spTgt spid="45077"/>
                                        </p:tgtEl>
                                        <p:attrNameLst>
                                          <p:attrName>ppt_x</p:attrName>
                                        </p:attrNameLst>
                                      </p:cBhvr>
                                      <p:tavLst>
                                        <p:tav tm="0">
                                          <p:val>
                                            <p:strVal val="#ppt_x+.4"/>
                                          </p:val>
                                        </p:tav>
                                        <p:tav tm="100000">
                                          <p:val>
                                            <p:strVal val="#ppt_x"/>
                                          </p:val>
                                        </p:tav>
                                      </p:tavLst>
                                    </p:anim>
                                    <p:anim calcmode="lin" valueType="num">
                                      <p:cBhvr>
                                        <p:cTn id="118" dur="500" decel="50000" fill="hold">
                                          <p:stCondLst>
                                            <p:cond delay="0"/>
                                          </p:stCondLst>
                                        </p:cTn>
                                        <p:tgtEl>
                                          <p:spTgt spid="45077"/>
                                        </p:tgtEl>
                                        <p:attrNameLst>
                                          <p:attrName>ppt_y</p:attrName>
                                        </p:attrNameLst>
                                      </p:cBhvr>
                                      <p:tavLst>
                                        <p:tav tm="0">
                                          <p:val>
                                            <p:strVal val="#ppt_y-.2"/>
                                          </p:val>
                                        </p:tav>
                                        <p:tav tm="100000">
                                          <p:val>
                                            <p:strVal val="#ppt_y+.1"/>
                                          </p:val>
                                        </p:tav>
                                      </p:tavLst>
                                    </p:anim>
                                    <p:anim calcmode="lin" valueType="num">
                                      <p:cBhvr>
                                        <p:cTn id="119" dur="500" accel="50000" fill="hold">
                                          <p:stCondLst>
                                            <p:cond delay="500"/>
                                          </p:stCondLst>
                                        </p:cTn>
                                        <p:tgtEl>
                                          <p:spTgt spid="45077"/>
                                        </p:tgtEl>
                                        <p:attrNameLst>
                                          <p:attrName>ppt_y</p:attrName>
                                        </p:attrNameLst>
                                      </p:cBhvr>
                                      <p:tavLst>
                                        <p:tav tm="0">
                                          <p:val>
                                            <p:strVal val="#ppt_y+.1"/>
                                          </p:val>
                                        </p:tav>
                                        <p:tav tm="100000">
                                          <p:val>
                                            <p:strVal val="#ppt_y"/>
                                          </p:val>
                                        </p:tav>
                                      </p:tavLst>
                                    </p:anim>
                                    <p:animEffect transition="in" filter="fade">
                                      <p:cBhvr>
                                        <p:cTn id="120" dur="1000" decel="50000">
                                          <p:stCondLst>
                                            <p:cond delay="0"/>
                                          </p:stCondLst>
                                        </p:cTn>
                                        <p:tgtEl>
                                          <p:spTgt spid="45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animBg="1"/>
      <p:bldP spid="45066" grpId="0"/>
      <p:bldP spid="45070" grpId="0" animBg="1"/>
      <p:bldP spid="45071" grpId="0" animBg="1"/>
      <p:bldP spid="45072" grpId="0" animBg="1"/>
      <p:bldP spid="45077" grpId="0" animBg="1"/>
      <p:bldP spid="45078" grpId="0" animBg="1"/>
      <p:bldP spid="45079" grpId="0" animBg="1"/>
      <p:bldP spid="45080" grpId="0" animBg="1"/>
      <p:bldP spid="45081" grpId="0" animBg="1"/>
      <p:bldP spid="45082" grpId="0" animBg="1"/>
      <p:bldP spid="45083" grpId="0" animBg="1"/>
      <p:bldP spid="45084" grpId="0" animBg="1"/>
      <p:bldP spid="4508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1703389" y="260351"/>
            <a:ext cx="7056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zh-CN" sz="2000" b="1" u="sng">
                <a:latin typeface="Verdana" panose="020B0604030504040204" pitchFamily="34" charset="0"/>
                <a:ea typeface="宋体" panose="02010600030101010101" pitchFamily="2" charset="-122"/>
              </a:rPr>
              <a:t>2/ Les changements sociaux et économiques</a:t>
            </a:r>
            <a:endParaRPr lang="fr-FR" altLang="en-US" sz="2000" b="1" u="sng">
              <a:latin typeface="Verdana" panose="020B0604030504040204" pitchFamily="34" charset="0"/>
            </a:endParaRPr>
          </a:p>
        </p:txBody>
      </p:sp>
      <p:sp>
        <p:nvSpPr>
          <p:cNvPr id="56324" name="Text Box 4"/>
          <p:cNvSpPr txBox="1">
            <a:spLocks noChangeArrowheads="1"/>
          </p:cNvSpPr>
          <p:nvPr/>
        </p:nvSpPr>
        <p:spPr bwMode="auto">
          <a:xfrm>
            <a:off x="3792539" y="836613"/>
            <a:ext cx="5184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8436" name="Text Box 4"/>
          <p:cNvSpPr txBox="1">
            <a:spLocks noChangeArrowheads="1"/>
          </p:cNvSpPr>
          <p:nvPr/>
        </p:nvSpPr>
        <p:spPr bwMode="auto">
          <a:xfrm>
            <a:off x="4440238" y="908051"/>
            <a:ext cx="6043612"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latin typeface="Verdana" panose="020B0604030504040204" pitchFamily="34" charset="0"/>
              </a:rPr>
              <a:t>Les trois ordres : une société inégalitaire</a:t>
            </a:r>
          </a:p>
        </p:txBody>
      </p:sp>
      <p:sp>
        <p:nvSpPr>
          <p:cNvPr id="56326" name="Line 6"/>
          <p:cNvSpPr>
            <a:spLocks noChangeShapeType="1"/>
          </p:cNvSpPr>
          <p:nvPr/>
        </p:nvSpPr>
        <p:spPr bwMode="auto">
          <a:xfrm>
            <a:off x="7391400" y="1341439"/>
            <a:ext cx="0" cy="10810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 Box 4"/>
          <p:cNvSpPr txBox="1">
            <a:spLocks noChangeArrowheads="1"/>
          </p:cNvSpPr>
          <p:nvPr/>
        </p:nvSpPr>
        <p:spPr bwMode="auto">
          <a:xfrm>
            <a:off x="4079876" y="3500439"/>
            <a:ext cx="2087563"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latin typeface="Verdana" panose="020B0604030504040204" pitchFamily="34" charset="0"/>
              </a:rPr>
              <a:t>Suppression des droits seigneuriaux</a:t>
            </a:r>
          </a:p>
        </p:txBody>
      </p:sp>
      <p:sp>
        <p:nvSpPr>
          <p:cNvPr id="3" name="Text Box 4"/>
          <p:cNvSpPr txBox="1">
            <a:spLocks noChangeArrowheads="1"/>
          </p:cNvSpPr>
          <p:nvPr/>
        </p:nvSpPr>
        <p:spPr bwMode="auto">
          <a:xfrm>
            <a:off x="6456363" y="3500439"/>
            <a:ext cx="2087562" cy="1616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latin typeface="Verdana" panose="020B0604030504040204" pitchFamily="34" charset="0"/>
              </a:rPr>
              <a:t>Égalité devant l’impôt, les emplois et la justice</a:t>
            </a:r>
          </a:p>
        </p:txBody>
      </p:sp>
      <p:sp>
        <p:nvSpPr>
          <p:cNvPr id="4" name="Text Box 4"/>
          <p:cNvSpPr txBox="1">
            <a:spLocks noChangeArrowheads="1"/>
          </p:cNvSpPr>
          <p:nvPr/>
        </p:nvSpPr>
        <p:spPr bwMode="auto">
          <a:xfrm>
            <a:off x="4138614" y="2492376"/>
            <a:ext cx="6408737"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latin typeface="Verdana" panose="020B0604030504040204" pitchFamily="34" charset="0"/>
              </a:rPr>
              <a:t>Égalité et libertés</a:t>
            </a:r>
          </a:p>
        </p:txBody>
      </p:sp>
      <p:sp>
        <p:nvSpPr>
          <p:cNvPr id="5" name="Text Box 4"/>
          <p:cNvSpPr txBox="1">
            <a:spLocks noChangeArrowheads="1"/>
          </p:cNvSpPr>
          <p:nvPr/>
        </p:nvSpPr>
        <p:spPr bwMode="auto">
          <a:xfrm>
            <a:off x="8759825" y="3573464"/>
            <a:ext cx="1728788"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latin typeface="Verdana" panose="020B0604030504040204" pitchFamily="34" charset="0"/>
              </a:rPr>
              <a:t>Droit à la propriété</a:t>
            </a:r>
          </a:p>
        </p:txBody>
      </p:sp>
      <p:sp>
        <p:nvSpPr>
          <p:cNvPr id="6" name="Text Box 4"/>
          <p:cNvSpPr txBox="1">
            <a:spLocks noChangeArrowheads="1"/>
          </p:cNvSpPr>
          <p:nvPr/>
        </p:nvSpPr>
        <p:spPr bwMode="auto">
          <a:xfrm>
            <a:off x="1703388" y="1052514"/>
            <a:ext cx="1763712" cy="7016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solidFill>
                  <a:schemeClr val="bg1"/>
                </a:solidFill>
                <a:latin typeface="Verdana" panose="020B0604030504040204" pitchFamily="34" charset="0"/>
              </a:rPr>
              <a:t>monarchie absolue</a:t>
            </a:r>
          </a:p>
        </p:txBody>
      </p:sp>
      <p:sp>
        <p:nvSpPr>
          <p:cNvPr id="7" name="Text Box 4"/>
          <p:cNvSpPr txBox="1">
            <a:spLocks noChangeArrowheads="1"/>
          </p:cNvSpPr>
          <p:nvPr/>
        </p:nvSpPr>
        <p:spPr bwMode="auto">
          <a:xfrm>
            <a:off x="1774826" y="3068639"/>
            <a:ext cx="1763713" cy="7016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solidFill>
                  <a:schemeClr val="bg1"/>
                </a:solidFill>
                <a:latin typeface="Verdana" panose="020B0604030504040204" pitchFamily="34" charset="0"/>
              </a:rPr>
              <a:t>Révolution et Empire</a:t>
            </a:r>
          </a:p>
        </p:txBody>
      </p:sp>
      <p:sp>
        <p:nvSpPr>
          <p:cNvPr id="56335" name="Line 15"/>
          <p:cNvSpPr>
            <a:spLocks noChangeShapeType="1"/>
          </p:cNvSpPr>
          <p:nvPr/>
        </p:nvSpPr>
        <p:spPr bwMode="auto">
          <a:xfrm flipH="1">
            <a:off x="5375275" y="2924176"/>
            <a:ext cx="1441450" cy="5048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6" name="Line 16"/>
          <p:cNvSpPr>
            <a:spLocks noChangeShapeType="1"/>
          </p:cNvSpPr>
          <p:nvPr/>
        </p:nvSpPr>
        <p:spPr bwMode="auto">
          <a:xfrm>
            <a:off x="7391400" y="2997200"/>
            <a:ext cx="0" cy="5032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7" name="Line 17"/>
          <p:cNvSpPr>
            <a:spLocks noChangeShapeType="1"/>
          </p:cNvSpPr>
          <p:nvPr/>
        </p:nvSpPr>
        <p:spPr bwMode="auto">
          <a:xfrm>
            <a:off x="8040688" y="2924176"/>
            <a:ext cx="1295400" cy="5762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8" name="Line 18"/>
          <p:cNvSpPr>
            <a:spLocks noChangeShapeType="1"/>
          </p:cNvSpPr>
          <p:nvPr/>
        </p:nvSpPr>
        <p:spPr bwMode="auto">
          <a:xfrm>
            <a:off x="4800600" y="4652963"/>
            <a:ext cx="719138" cy="10080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9" name="Line 19"/>
          <p:cNvSpPr>
            <a:spLocks noChangeShapeType="1"/>
          </p:cNvSpPr>
          <p:nvPr/>
        </p:nvSpPr>
        <p:spPr bwMode="auto">
          <a:xfrm flipH="1">
            <a:off x="7319964" y="5300664"/>
            <a:ext cx="1587" cy="5048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40" name="Line 20"/>
          <p:cNvSpPr>
            <a:spLocks noChangeShapeType="1"/>
          </p:cNvSpPr>
          <p:nvPr/>
        </p:nvSpPr>
        <p:spPr bwMode="auto">
          <a:xfrm flipH="1">
            <a:off x="8832850" y="4437064"/>
            <a:ext cx="1009650" cy="12969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 Box 4"/>
          <p:cNvSpPr txBox="1">
            <a:spLocks noChangeArrowheads="1"/>
          </p:cNvSpPr>
          <p:nvPr/>
        </p:nvSpPr>
        <p:spPr bwMode="auto">
          <a:xfrm>
            <a:off x="4008439" y="5876926"/>
            <a:ext cx="6408737"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2000" b="1">
                <a:latin typeface="Verdana" panose="020B0604030504040204" pitchFamily="34" charset="0"/>
              </a:rPr>
              <a:t>Code civil (1804)</a:t>
            </a:r>
          </a:p>
        </p:txBody>
      </p:sp>
      <p:sp>
        <p:nvSpPr>
          <p:cNvPr id="11" name="Multiplier 10"/>
          <p:cNvSpPr/>
          <p:nvPr/>
        </p:nvSpPr>
        <p:spPr>
          <a:xfrm>
            <a:off x="5591176" y="260351"/>
            <a:ext cx="3457575" cy="2016125"/>
          </a:xfrm>
          <a:prstGeom prst="mathMultiply">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338657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8436"/>
                                        </p:tgtEl>
                                        <p:attrNameLst>
                                          <p:attrName>style.visibility</p:attrName>
                                        </p:attrNameLst>
                                      </p:cBhvr>
                                      <p:to>
                                        <p:strVal val="visible"/>
                                      </p:to>
                                    </p:set>
                                    <p:anim calcmode="lin" valueType="num">
                                      <p:cBhvr additive="base">
                                        <p:cTn id="17" dur="500" fill="hold"/>
                                        <p:tgtEl>
                                          <p:spTgt spid="18436"/>
                                        </p:tgtEl>
                                        <p:attrNameLst>
                                          <p:attrName>ppt_x</p:attrName>
                                        </p:attrNameLst>
                                      </p:cBhvr>
                                      <p:tavLst>
                                        <p:tav tm="0">
                                          <p:val>
                                            <p:strVal val="0-#ppt_w/2"/>
                                          </p:val>
                                        </p:tav>
                                        <p:tav tm="100000">
                                          <p:val>
                                            <p:strVal val="#ppt_x"/>
                                          </p:val>
                                        </p:tav>
                                      </p:tavLst>
                                    </p:anim>
                                    <p:anim calcmode="lin" valueType="num">
                                      <p:cBhvr additive="base">
                                        <p:cTn id="18"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heel(4)">
                                      <p:cBhvr>
                                        <p:cTn id="29" dur="2000"/>
                                        <p:tgtEl>
                                          <p:spTgt spid="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6326"/>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0-#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633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633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6337"/>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0-#ppt_w/2"/>
                                          </p:val>
                                        </p:tav>
                                        <p:tav tm="100000">
                                          <p:val>
                                            <p:strVal val="#ppt_x"/>
                                          </p:val>
                                        </p:tav>
                                      </p:tavLst>
                                    </p:anim>
                                    <p:anim calcmode="lin" valueType="num">
                                      <p:cBhvr additive="base">
                                        <p:cTn id="5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additive="base">
                                        <p:cTn id="58" dur="500" fill="hold"/>
                                        <p:tgtEl>
                                          <p:spTgt spid="3"/>
                                        </p:tgtEl>
                                        <p:attrNameLst>
                                          <p:attrName>ppt_x</p:attrName>
                                        </p:attrNameLst>
                                      </p:cBhvr>
                                      <p:tavLst>
                                        <p:tav tm="0">
                                          <p:val>
                                            <p:strVal val="0-#ppt_w/2"/>
                                          </p:val>
                                        </p:tav>
                                        <p:tav tm="100000">
                                          <p:val>
                                            <p:strVal val="#ppt_x"/>
                                          </p:val>
                                        </p:tav>
                                      </p:tavLst>
                                    </p:anim>
                                    <p:anim calcmode="lin" valueType="num">
                                      <p:cBhvr additive="base">
                                        <p:cTn id="5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0-#ppt_w/2"/>
                                          </p:val>
                                        </p:tav>
                                        <p:tav tm="100000">
                                          <p:val>
                                            <p:strVal val="#ppt_x"/>
                                          </p:val>
                                        </p:tav>
                                      </p:tavLst>
                                    </p:anim>
                                    <p:anim calcmode="lin" valueType="num">
                                      <p:cBhvr additive="base">
                                        <p:cTn id="6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6338"/>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633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6340"/>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0-#ppt_w/2"/>
                                          </p:val>
                                        </p:tav>
                                        <p:tav tm="100000">
                                          <p:val>
                                            <p:strVal val="#ppt_x"/>
                                          </p:val>
                                        </p:tav>
                                      </p:tavLst>
                                    </p:anim>
                                    <p:anim calcmode="lin" valueType="num">
                                      <p:cBhvr additive="base">
                                        <p:cTn id="7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P spid="18436" grpId="0" animBg="1" autoUpdateAnimBg="0"/>
      <p:bldP spid="56326" grpId="0" animBg="1"/>
      <p:bldP spid="2" grpId="0" animBg="1" autoUpdateAnimBg="0"/>
      <p:bldP spid="3" grpId="0" animBg="1" autoUpdateAnimBg="0"/>
      <p:bldP spid="4" grpId="0" animBg="1" autoUpdateAnimBg="0"/>
      <p:bldP spid="5" grpId="0" animBg="1" autoUpdateAnimBg="0"/>
      <p:bldP spid="6" grpId="0" animBg="1" autoUpdateAnimBg="0"/>
      <p:bldP spid="7" grpId="0" animBg="1" autoUpdateAnimBg="0"/>
      <p:bldP spid="56335" grpId="0" animBg="1"/>
      <p:bldP spid="56336" grpId="0" animBg="1"/>
      <p:bldP spid="56337" grpId="0" animBg="1"/>
      <p:bldP spid="56338" grpId="0" animBg="1"/>
      <p:bldP spid="56339" grpId="0" animBg="1"/>
      <p:bldP spid="56340" grpId="0" animBg="1"/>
      <p:bldP spid="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703389" y="188914"/>
            <a:ext cx="87137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3200">
                <a:latin typeface="Segoe UI Black" panose="020B0A02040204020203" pitchFamily="34" charset="0"/>
              </a:rPr>
              <a:t>Les changements économiques</a:t>
            </a:r>
          </a:p>
        </p:txBody>
      </p:sp>
      <p:sp>
        <p:nvSpPr>
          <p:cNvPr id="58372" name="Text Box 4"/>
          <p:cNvSpPr txBox="1">
            <a:spLocks noChangeArrowheads="1"/>
          </p:cNvSpPr>
          <p:nvPr/>
        </p:nvSpPr>
        <p:spPr bwMode="auto">
          <a:xfrm>
            <a:off x="1992314" y="1125538"/>
            <a:ext cx="7094537" cy="4572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400" b="1">
                <a:solidFill>
                  <a:schemeClr val="bg1"/>
                </a:solidFill>
                <a:latin typeface="Verdana" panose="020B0604030504040204" pitchFamily="34" charset="0"/>
              </a:rPr>
              <a:t>Suppression des douanes intérieures</a:t>
            </a:r>
          </a:p>
        </p:txBody>
      </p:sp>
      <p:sp>
        <p:nvSpPr>
          <p:cNvPr id="58373" name="Text Box 5"/>
          <p:cNvSpPr txBox="1">
            <a:spLocks noChangeArrowheads="1"/>
          </p:cNvSpPr>
          <p:nvPr/>
        </p:nvSpPr>
        <p:spPr bwMode="auto">
          <a:xfrm>
            <a:off x="1992314" y="1989138"/>
            <a:ext cx="7094537" cy="4572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400" b="1">
                <a:solidFill>
                  <a:schemeClr val="bg1"/>
                </a:solidFill>
                <a:effectLst>
                  <a:outerShdw blurRad="38100" dist="38100" dir="2700000" algn="tl">
                    <a:srgbClr val="000000"/>
                  </a:outerShdw>
                </a:effectLst>
                <a:latin typeface="Verdana" panose="020B0604030504040204" pitchFamily="34" charset="0"/>
              </a:rPr>
              <a:t>Poids et mesures unifiés</a:t>
            </a:r>
          </a:p>
        </p:txBody>
      </p:sp>
      <p:sp>
        <p:nvSpPr>
          <p:cNvPr id="58374" name="Text Box 6"/>
          <p:cNvSpPr txBox="1">
            <a:spLocks noChangeArrowheads="1"/>
          </p:cNvSpPr>
          <p:nvPr/>
        </p:nvSpPr>
        <p:spPr bwMode="auto">
          <a:xfrm>
            <a:off x="1992314" y="2924175"/>
            <a:ext cx="7094537" cy="4572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400" b="1">
                <a:solidFill>
                  <a:schemeClr val="bg1"/>
                </a:solidFill>
                <a:effectLst>
                  <a:outerShdw blurRad="38100" dist="38100" dir="2700000" algn="tl">
                    <a:srgbClr val="000000"/>
                  </a:outerShdw>
                </a:effectLst>
                <a:latin typeface="Verdana" panose="020B0604030504040204" pitchFamily="34" charset="0"/>
              </a:rPr>
              <a:t>Création d’une monnaie, le franc</a:t>
            </a:r>
          </a:p>
        </p:txBody>
      </p:sp>
      <p:sp>
        <p:nvSpPr>
          <p:cNvPr id="58375" name="Text Box 7"/>
          <p:cNvSpPr txBox="1">
            <a:spLocks noChangeArrowheads="1"/>
          </p:cNvSpPr>
          <p:nvPr/>
        </p:nvSpPr>
        <p:spPr bwMode="auto">
          <a:xfrm>
            <a:off x="1992314" y="3933826"/>
            <a:ext cx="7056437" cy="8309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400">
                <a:solidFill>
                  <a:schemeClr val="bg1"/>
                </a:solidFill>
                <a:effectLst>
                  <a:outerShdw blurRad="38100" dist="38100" dir="2700000" algn="tl">
                    <a:srgbClr val="000000"/>
                  </a:outerShdw>
                </a:effectLst>
                <a:latin typeface="Segoe UI Black" panose="020B0A02040204020203" pitchFamily="34" charset="0"/>
              </a:rPr>
              <a:t>Liberté des entreprises et </a:t>
            </a:r>
            <a:r>
              <a:rPr lang="fr-FR" altLang="en-US" sz="2400" b="1">
                <a:solidFill>
                  <a:schemeClr val="bg1"/>
                </a:solidFill>
                <a:effectLst>
                  <a:outerShdw blurRad="38100" dist="38100" dir="2700000" algn="tl">
                    <a:srgbClr val="000000"/>
                  </a:outerShdw>
                </a:effectLst>
                <a:latin typeface="Verdana" panose="020B0604030504040204" pitchFamily="34" charset="0"/>
              </a:rPr>
              <a:t>interdiction</a:t>
            </a:r>
            <a:r>
              <a:rPr lang="fr-FR" altLang="en-US" sz="2400">
                <a:solidFill>
                  <a:schemeClr val="bg1"/>
                </a:solidFill>
                <a:effectLst>
                  <a:outerShdw blurRad="38100" dist="38100" dir="2700000" algn="tl">
                    <a:srgbClr val="000000"/>
                  </a:outerShdw>
                </a:effectLst>
                <a:latin typeface="Segoe UI Black" panose="020B0A02040204020203" pitchFamily="34" charset="0"/>
              </a:rPr>
              <a:t> des corporations</a:t>
            </a:r>
          </a:p>
        </p:txBody>
      </p:sp>
      <p:sp>
        <p:nvSpPr>
          <p:cNvPr id="58376" name="Text Box 8"/>
          <p:cNvSpPr txBox="1">
            <a:spLocks noChangeArrowheads="1"/>
          </p:cNvSpPr>
          <p:nvPr/>
        </p:nvSpPr>
        <p:spPr bwMode="auto">
          <a:xfrm>
            <a:off x="1992314" y="5229226"/>
            <a:ext cx="7056437" cy="830997"/>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400" b="1">
                <a:solidFill>
                  <a:schemeClr val="bg1"/>
                </a:solidFill>
                <a:effectLst>
                  <a:outerShdw blurRad="38100" dist="38100" dir="2700000" algn="tl">
                    <a:srgbClr val="000000"/>
                  </a:outerShdw>
                </a:effectLst>
                <a:latin typeface="Verdana" panose="020B0604030504040204" pitchFamily="34" charset="0"/>
              </a:rPr>
              <a:t>Interdiction du droit de grève et du droit de se réunir</a:t>
            </a:r>
          </a:p>
        </p:txBody>
      </p:sp>
    </p:spTree>
    <p:extLst>
      <p:ext uri="{BB962C8B-B14F-4D97-AF65-F5344CB8AC3E}">
        <p14:creationId xmlns:p14="http://schemas.microsoft.com/office/powerpoint/2010/main" val="2596906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 decel="50000" fill="hold">
                                          <p:stCondLst>
                                            <p:cond delay="0"/>
                                          </p:stCondLst>
                                        </p:cTn>
                                        <p:tgtEl>
                                          <p:spTgt spid="5837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837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8370"/>
                                        </p:tgtEl>
                                        <p:attrNameLst>
                                          <p:attrName>ppt_w</p:attrName>
                                        </p:attrNameLst>
                                      </p:cBhvr>
                                      <p:tavLst>
                                        <p:tav tm="0">
                                          <p:val>
                                            <p:strVal val="#ppt_w*.05"/>
                                          </p:val>
                                        </p:tav>
                                        <p:tav tm="100000">
                                          <p:val>
                                            <p:strVal val="#ppt_w"/>
                                          </p:val>
                                        </p:tav>
                                      </p:tavLst>
                                    </p:anim>
                                    <p:anim calcmode="lin" valueType="num">
                                      <p:cBhvr>
                                        <p:cTn id="10" dur="1000" fill="hold"/>
                                        <p:tgtEl>
                                          <p:spTgt spid="5837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837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837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837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837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8372"/>
                                        </p:tgtEl>
                                        <p:attrNameLst>
                                          <p:attrName>style.visibility</p:attrName>
                                        </p:attrNameLst>
                                      </p:cBhvr>
                                      <p:to>
                                        <p:strVal val="visible"/>
                                      </p:to>
                                    </p:set>
                                    <p:anim calcmode="lin" valueType="num">
                                      <p:cBhvr>
                                        <p:cTn id="19" dur="500" decel="50000" fill="hold">
                                          <p:stCondLst>
                                            <p:cond delay="0"/>
                                          </p:stCondLst>
                                        </p:cTn>
                                        <p:tgtEl>
                                          <p:spTgt spid="5837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837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8372"/>
                                        </p:tgtEl>
                                        <p:attrNameLst>
                                          <p:attrName>ppt_w</p:attrName>
                                        </p:attrNameLst>
                                      </p:cBhvr>
                                      <p:tavLst>
                                        <p:tav tm="0">
                                          <p:val>
                                            <p:strVal val="#ppt_w*.05"/>
                                          </p:val>
                                        </p:tav>
                                        <p:tav tm="100000">
                                          <p:val>
                                            <p:strVal val="#ppt_w"/>
                                          </p:val>
                                        </p:tav>
                                      </p:tavLst>
                                    </p:anim>
                                    <p:anim calcmode="lin" valueType="num">
                                      <p:cBhvr>
                                        <p:cTn id="22" dur="1000" fill="hold"/>
                                        <p:tgtEl>
                                          <p:spTgt spid="5837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837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837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837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837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58373"/>
                                        </p:tgtEl>
                                        <p:attrNameLst>
                                          <p:attrName>style.visibility</p:attrName>
                                        </p:attrNameLst>
                                      </p:cBhvr>
                                      <p:to>
                                        <p:strVal val="visible"/>
                                      </p:to>
                                    </p:set>
                                    <p:anim calcmode="lin" valueType="num">
                                      <p:cBhvr>
                                        <p:cTn id="31" dur="500" decel="50000" fill="hold">
                                          <p:stCondLst>
                                            <p:cond delay="0"/>
                                          </p:stCondLst>
                                        </p:cTn>
                                        <p:tgtEl>
                                          <p:spTgt spid="5837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837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8373"/>
                                        </p:tgtEl>
                                        <p:attrNameLst>
                                          <p:attrName>ppt_w</p:attrName>
                                        </p:attrNameLst>
                                      </p:cBhvr>
                                      <p:tavLst>
                                        <p:tav tm="0">
                                          <p:val>
                                            <p:strVal val="#ppt_w*.05"/>
                                          </p:val>
                                        </p:tav>
                                        <p:tav tm="100000">
                                          <p:val>
                                            <p:strVal val="#ppt_w"/>
                                          </p:val>
                                        </p:tav>
                                      </p:tavLst>
                                    </p:anim>
                                    <p:anim calcmode="lin" valueType="num">
                                      <p:cBhvr>
                                        <p:cTn id="34" dur="1000" fill="hold"/>
                                        <p:tgtEl>
                                          <p:spTgt spid="5837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837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837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837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837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8374"/>
                                        </p:tgtEl>
                                        <p:attrNameLst>
                                          <p:attrName>style.visibility</p:attrName>
                                        </p:attrNameLst>
                                      </p:cBhvr>
                                      <p:to>
                                        <p:strVal val="visible"/>
                                      </p:to>
                                    </p:set>
                                    <p:anim calcmode="lin" valueType="num">
                                      <p:cBhvr>
                                        <p:cTn id="43" dur="500" decel="50000" fill="hold">
                                          <p:stCondLst>
                                            <p:cond delay="0"/>
                                          </p:stCondLst>
                                        </p:cTn>
                                        <p:tgtEl>
                                          <p:spTgt spid="58374"/>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8374"/>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8374"/>
                                        </p:tgtEl>
                                        <p:attrNameLst>
                                          <p:attrName>ppt_w</p:attrName>
                                        </p:attrNameLst>
                                      </p:cBhvr>
                                      <p:tavLst>
                                        <p:tav tm="0">
                                          <p:val>
                                            <p:strVal val="#ppt_w*.05"/>
                                          </p:val>
                                        </p:tav>
                                        <p:tav tm="100000">
                                          <p:val>
                                            <p:strVal val="#ppt_w"/>
                                          </p:val>
                                        </p:tav>
                                      </p:tavLst>
                                    </p:anim>
                                    <p:anim calcmode="lin" valueType="num">
                                      <p:cBhvr>
                                        <p:cTn id="46" dur="1000" fill="hold"/>
                                        <p:tgtEl>
                                          <p:spTgt spid="58374"/>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8374"/>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8374"/>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8374"/>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837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58375"/>
                                        </p:tgtEl>
                                        <p:attrNameLst>
                                          <p:attrName>style.visibility</p:attrName>
                                        </p:attrNameLst>
                                      </p:cBhvr>
                                      <p:to>
                                        <p:strVal val="visible"/>
                                      </p:to>
                                    </p:set>
                                    <p:anim calcmode="lin" valueType="num">
                                      <p:cBhvr>
                                        <p:cTn id="55" dur="500" decel="50000" fill="hold">
                                          <p:stCondLst>
                                            <p:cond delay="0"/>
                                          </p:stCondLst>
                                        </p:cTn>
                                        <p:tgtEl>
                                          <p:spTgt spid="58375"/>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58375"/>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58375"/>
                                        </p:tgtEl>
                                        <p:attrNameLst>
                                          <p:attrName>ppt_w</p:attrName>
                                        </p:attrNameLst>
                                      </p:cBhvr>
                                      <p:tavLst>
                                        <p:tav tm="0">
                                          <p:val>
                                            <p:strVal val="#ppt_w*.05"/>
                                          </p:val>
                                        </p:tav>
                                        <p:tav tm="100000">
                                          <p:val>
                                            <p:strVal val="#ppt_w"/>
                                          </p:val>
                                        </p:tav>
                                      </p:tavLst>
                                    </p:anim>
                                    <p:anim calcmode="lin" valueType="num">
                                      <p:cBhvr>
                                        <p:cTn id="58" dur="1000" fill="hold"/>
                                        <p:tgtEl>
                                          <p:spTgt spid="58375"/>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58375"/>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58375"/>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58375"/>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5837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58376"/>
                                        </p:tgtEl>
                                        <p:attrNameLst>
                                          <p:attrName>style.visibility</p:attrName>
                                        </p:attrNameLst>
                                      </p:cBhvr>
                                      <p:to>
                                        <p:strVal val="visible"/>
                                      </p:to>
                                    </p:set>
                                    <p:anim calcmode="lin" valueType="num">
                                      <p:cBhvr>
                                        <p:cTn id="67" dur="500" decel="50000" fill="hold">
                                          <p:stCondLst>
                                            <p:cond delay="0"/>
                                          </p:stCondLst>
                                        </p:cTn>
                                        <p:tgtEl>
                                          <p:spTgt spid="58376"/>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58376"/>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58376"/>
                                        </p:tgtEl>
                                        <p:attrNameLst>
                                          <p:attrName>ppt_w</p:attrName>
                                        </p:attrNameLst>
                                      </p:cBhvr>
                                      <p:tavLst>
                                        <p:tav tm="0">
                                          <p:val>
                                            <p:strVal val="#ppt_w*.05"/>
                                          </p:val>
                                        </p:tav>
                                        <p:tav tm="100000">
                                          <p:val>
                                            <p:strVal val="#ppt_w"/>
                                          </p:val>
                                        </p:tav>
                                      </p:tavLst>
                                    </p:anim>
                                    <p:anim calcmode="lin" valueType="num">
                                      <p:cBhvr>
                                        <p:cTn id="70" dur="1000" fill="hold"/>
                                        <p:tgtEl>
                                          <p:spTgt spid="58376"/>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58376"/>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58376"/>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58376"/>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58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2" grpId="0" animBg="1"/>
      <p:bldP spid="58373" grpId="0" animBg="1"/>
      <p:bldP spid="58374" grpId="0" animBg="1"/>
      <p:bldP spid="58375" grpId="0" animBg="1"/>
      <p:bldP spid="583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703389" y="188914"/>
            <a:ext cx="87137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3200">
                <a:latin typeface="Segoe UI Black" panose="020B0A02040204020203" pitchFamily="34" charset="0"/>
              </a:rPr>
              <a:t>Les droits des femmes</a:t>
            </a:r>
          </a:p>
        </p:txBody>
      </p:sp>
      <p:sp>
        <p:nvSpPr>
          <p:cNvPr id="61443" name="Text Box 3"/>
          <p:cNvSpPr txBox="1">
            <a:spLocks noChangeArrowheads="1"/>
          </p:cNvSpPr>
          <p:nvPr/>
        </p:nvSpPr>
        <p:spPr bwMode="auto">
          <a:xfrm>
            <a:off x="6240463" y="981076"/>
            <a:ext cx="4176712"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400" b="1">
                <a:latin typeface="Verdana" panose="020B0604030504040204" pitchFamily="34" charset="0"/>
              </a:rPr>
              <a:t>Pas de droits politiques</a:t>
            </a:r>
          </a:p>
        </p:txBody>
      </p:sp>
      <p:sp>
        <p:nvSpPr>
          <p:cNvPr id="61444" name="Text Box 4"/>
          <p:cNvSpPr txBox="1">
            <a:spLocks noChangeArrowheads="1"/>
          </p:cNvSpPr>
          <p:nvPr/>
        </p:nvSpPr>
        <p:spPr bwMode="auto">
          <a:xfrm>
            <a:off x="6240463" y="2276476"/>
            <a:ext cx="4176712" cy="1200329"/>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2400" b="1">
                <a:latin typeface="Verdana" panose="020B0604030504040204" pitchFamily="34" charset="0"/>
              </a:rPr>
              <a:t>Mais autorisation du mariage civil et du divorce</a:t>
            </a:r>
          </a:p>
        </p:txBody>
      </p:sp>
      <p:pic>
        <p:nvPicPr>
          <p:cNvPr id="61445" name="Picture 5" descr="img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1268414"/>
            <a:ext cx="4137025" cy="4968875"/>
          </a:xfrm>
          <a:prstGeom prst="rect">
            <a:avLst/>
          </a:prstGeom>
          <a:noFill/>
          <a:extLst>
            <a:ext uri="{909E8E84-426E-40DD-AFC4-6F175D3DCCD1}">
              <a14:hiddenFill xmlns:a14="http://schemas.microsoft.com/office/drawing/2010/main">
                <a:solidFill>
                  <a:srgbClr val="FFFFFF"/>
                </a:solidFill>
              </a14:hiddenFill>
            </a:ext>
          </a:extLst>
        </p:spPr>
      </p:pic>
      <p:pic>
        <p:nvPicPr>
          <p:cNvPr id="61446" name="Picture 6" descr="img220 - C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8" y="4076701"/>
            <a:ext cx="4248150" cy="206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740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2000" fill="hold"/>
                                        <p:tgtEl>
                                          <p:spTgt spid="61442"/>
                                        </p:tgtEl>
                                        <p:attrNameLst>
                                          <p:attrName>ppt_w</p:attrName>
                                        </p:attrNameLst>
                                      </p:cBhvr>
                                      <p:tavLst>
                                        <p:tav tm="0">
                                          <p:val>
                                            <p:fltVal val="0"/>
                                          </p:val>
                                        </p:tav>
                                        <p:tav tm="100000">
                                          <p:val>
                                            <p:strVal val="#ppt_w"/>
                                          </p:val>
                                        </p:tav>
                                      </p:tavLst>
                                    </p:anim>
                                    <p:anim calcmode="lin" valueType="num">
                                      <p:cBhvr>
                                        <p:cTn id="8" dur="2000" fill="hold"/>
                                        <p:tgtEl>
                                          <p:spTgt spid="61442"/>
                                        </p:tgtEl>
                                        <p:attrNameLst>
                                          <p:attrName>ppt_h</p:attrName>
                                        </p:attrNameLst>
                                      </p:cBhvr>
                                      <p:tavLst>
                                        <p:tav tm="0">
                                          <p:val>
                                            <p:fltVal val="0"/>
                                          </p:val>
                                        </p:tav>
                                        <p:tav tm="100000">
                                          <p:val>
                                            <p:strVal val="#ppt_h"/>
                                          </p:val>
                                        </p:tav>
                                      </p:tavLst>
                                    </p:anim>
                                    <p:anim calcmode="lin" valueType="num">
                                      <p:cBhvr>
                                        <p:cTn id="9" dur="2000" fill="hold"/>
                                        <p:tgtEl>
                                          <p:spTgt spid="6144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14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1443"/>
                                        </p:tgtEl>
                                        <p:attrNameLst>
                                          <p:attrName>style.visibility</p:attrName>
                                        </p:attrNameLst>
                                      </p:cBhvr>
                                      <p:to>
                                        <p:strVal val="visible"/>
                                      </p:to>
                                    </p:set>
                                    <p:anim calcmode="lin" valueType="num">
                                      <p:cBhvr>
                                        <p:cTn id="15" dur="2000" fill="hold"/>
                                        <p:tgtEl>
                                          <p:spTgt spid="61443"/>
                                        </p:tgtEl>
                                        <p:attrNameLst>
                                          <p:attrName>ppt_w</p:attrName>
                                        </p:attrNameLst>
                                      </p:cBhvr>
                                      <p:tavLst>
                                        <p:tav tm="0">
                                          <p:val>
                                            <p:fltVal val="0"/>
                                          </p:val>
                                        </p:tav>
                                        <p:tav tm="100000">
                                          <p:val>
                                            <p:strVal val="#ppt_w"/>
                                          </p:val>
                                        </p:tav>
                                      </p:tavLst>
                                    </p:anim>
                                    <p:anim calcmode="lin" valueType="num">
                                      <p:cBhvr>
                                        <p:cTn id="16" dur="2000" fill="hold"/>
                                        <p:tgtEl>
                                          <p:spTgt spid="61443"/>
                                        </p:tgtEl>
                                        <p:attrNameLst>
                                          <p:attrName>ppt_h</p:attrName>
                                        </p:attrNameLst>
                                      </p:cBhvr>
                                      <p:tavLst>
                                        <p:tav tm="0">
                                          <p:val>
                                            <p:fltVal val="0"/>
                                          </p:val>
                                        </p:tav>
                                        <p:tav tm="100000">
                                          <p:val>
                                            <p:strVal val="#ppt_h"/>
                                          </p:val>
                                        </p:tav>
                                      </p:tavLst>
                                    </p:anim>
                                    <p:anim calcmode="lin" valueType="num">
                                      <p:cBhvr>
                                        <p:cTn id="17" dur="2000" fill="hold"/>
                                        <p:tgtEl>
                                          <p:spTgt spid="61443"/>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614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1444"/>
                                        </p:tgtEl>
                                        <p:attrNameLst>
                                          <p:attrName>style.visibility</p:attrName>
                                        </p:attrNameLst>
                                      </p:cBhvr>
                                      <p:to>
                                        <p:strVal val="visible"/>
                                      </p:to>
                                    </p:set>
                                    <p:anim calcmode="lin" valueType="num">
                                      <p:cBhvr>
                                        <p:cTn id="23" dur="2000" fill="hold"/>
                                        <p:tgtEl>
                                          <p:spTgt spid="61444"/>
                                        </p:tgtEl>
                                        <p:attrNameLst>
                                          <p:attrName>ppt_w</p:attrName>
                                        </p:attrNameLst>
                                      </p:cBhvr>
                                      <p:tavLst>
                                        <p:tav tm="0">
                                          <p:val>
                                            <p:fltVal val="0"/>
                                          </p:val>
                                        </p:tav>
                                        <p:tav tm="100000">
                                          <p:val>
                                            <p:strVal val="#ppt_w"/>
                                          </p:val>
                                        </p:tav>
                                      </p:tavLst>
                                    </p:anim>
                                    <p:anim calcmode="lin" valueType="num">
                                      <p:cBhvr>
                                        <p:cTn id="24" dur="2000" fill="hold"/>
                                        <p:tgtEl>
                                          <p:spTgt spid="61444"/>
                                        </p:tgtEl>
                                        <p:attrNameLst>
                                          <p:attrName>ppt_h</p:attrName>
                                        </p:attrNameLst>
                                      </p:cBhvr>
                                      <p:tavLst>
                                        <p:tav tm="0">
                                          <p:val>
                                            <p:fltVal val="0"/>
                                          </p:val>
                                        </p:tav>
                                        <p:tav tm="100000">
                                          <p:val>
                                            <p:strVal val="#ppt_h"/>
                                          </p:val>
                                        </p:tav>
                                      </p:tavLst>
                                    </p:anim>
                                    <p:anim calcmode="lin" valueType="num">
                                      <p:cBhvr>
                                        <p:cTn id="25" dur="2000" fill="hold"/>
                                        <p:tgtEl>
                                          <p:spTgt spid="61444"/>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614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4" fill="hold" nodeType="clickEffect">
                                  <p:stCondLst>
                                    <p:cond delay="0"/>
                                  </p:stCondLst>
                                  <p:childTnLst>
                                    <p:set>
                                      <p:cBhvr>
                                        <p:cTn id="30" dur="1" fill="hold">
                                          <p:stCondLst>
                                            <p:cond delay="0"/>
                                          </p:stCondLst>
                                        </p:cTn>
                                        <p:tgtEl>
                                          <p:spTgt spid="61445"/>
                                        </p:tgtEl>
                                        <p:attrNameLst>
                                          <p:attrName>style.visibility</p:attrName>
                                        </p:attrNameLst>
                                      </p:cBhvr>
                                      <p:to>
                                        <p:strVal val="visible"/>
                                      </p:to>
                                    </p:set>
                                    <p:animEffect transition="in" filter="wheel(4)">
                                      <p:cBhvr>
                                        <p:cTn id="31" dur="2000"/>
                                        <p:tgtEl>
                                          <p:spTgt spid="61445"/>
                                        </p:tgtEl>
                                      </p:cBhvr>
                                    </p:animEffect>
                                  </p:childTnLst>
                                </p:cTn>
                              </p:par>
                              <p:par>
                                <p:cTn id="32" presetID="21" presetClass="entr" presetSubtype="4" fill="hold" nodeType="withEffect">
                                  <p:stCondLst>
                                    <p:cond delay="0"/>
                                  </p:stCondLst>
                                  <p:childTnLst>
                                    <p:set>
                                      <p:cBhvr>
                                        <p:cTn id="33" dur="1" fill="hold">
                                          <p:stCondLst>
                                            <p:cond delay="0"/>
                                          </p:stCondLst>
                                        </p:cTn>
                                        <p:tgtEl>
                                          <p:spTgt spid="61446"/>
                                        </p:tgtEl>
                                        <p:attrNameLst>
                                          <p:attrName>style.visibility</p:attrName>
                                        </p:attrNameLst>
                                      </p:cBhvr>
                                      <p:to>
                                        <p:strVal val="visible"/>
                                      </p:to>
                                    </p:set>
                                    <p:animEffect transition="in" filter="wheel(4)">
                                      <p:cBhvr>
                                        <p:cTn id="34" dur="20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animBg="1"/>
      <p:bldP spid="614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r>
              <a:rPr lang="fr-CA" dirty="0"/>
              <a:t>Napoléon devient de plus en plus populaire </a:t>
            </a:r>
          </a:p>
          <a:p>
            <a:endParaRPr lang="en-US" dirty="0"/>
          </a:p>
        </p:txBody>
      </p:sp>
      <p:pic>
        <p:nvPicPr>
          <p:cNvPr id="4" name="Image 3"/>
          <p:cNvPicPr>
            <a:picLocks noChangeAspect="1"/>
          </p:cNvPicPr>
          <p:nvPr/>
        </p:nvPicPr>
        <p:blipFill>
          <a:blip r:embed="rId2"/>
          <a:stretch>
            <a:fillRect/>
          </a:stretch>
        </p:blipFill>
        <p:spPr>
          <a:xfrm>
            <a:off x="1068477" y="2338388"/>
            <a:ext cx="5495925" cy="3838575"/>
          </a:xfrm>
          <a:prstGeom prst="rect">
            <a:avLst/>
          </a:prstGeom>
        </p:spPr>
      </p:pic>
      <p:pic>
        <p:nvPicPr>
          <p:cNvPr id="5" name="Image 4"/>
          <p:cNvPicPr>
            <a:picLocks noChangeAspect="1"/>
          </p:cNvPicPr>
          <p:nvPr/>
        </p:nvPicPr>
        <p:blipFill>
          <a:blip r:embed="rId3"/>
          <a:stretch>
            <a:fillRect/>
          </a:stretch>
        </p:blipFill>
        <p:spPr>
          <a:xfrm>
            <a:off x="7728397" y="2896394"/>
            <a:ext cx="1371600" cy="1104900"/>
          </a:xfrm>
          <a:prstGeom prst="rect">
            <a:avLst/>
          </a:prstGeom>
        </p:spPr>
      </p:pic>
    </p:spTree>
    <p:extLst>
      <p:ext uri="{BB962C8B-B14F-4D97-AF65-F5344CB8AC3E}">
        <p14:creationId xmlns:p14="http://schemas.microsoft.com/office/powerpoint/2010/main" val="678904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r>
              <a:rPr lang="fr-CA" dirty="0"/>
              <a:t>Il tire avantage de cette situation pour se faire nommer </a:t>
            </a:r>
            <a:r>
              <a:rPr lang="fr-CA" u="sng" dirty="0">
                <a:solidFill>
                  <a:srgbClr val="FF0000"/>
                </a:solidFill>
              </a:rPr>
              <a:t>consul à vie </a:t>
            </a:r>
          </a:p>
          <a:p>
            <a:pPr marL="0" indent="0">
              <a:buNone/>
            </a:pPr>
            <a:endParaRPr lang="fr-CA" b="1" u="sng" dirty="0">
              <a:solidFill>
                <a:srgbClr val="FF0000"/>
              </a:solidFill>
            </a:endParaRPr>
          </a:p>
          <a:p>
            <a:pPr marL="0" indent="0">
              <a:buNone/>
            </a:pPr>
            <a:r>
              <a:rPr lang="fr-CA" b="1" u="sng" dirty="0">
                <a:solidFill>
                  <a:srgbClr val="FF0000"/>
                </a:solidFill>
              </a:rPr>
              <a:t> Il devient l’empereur des Français (décision prise par le sénat)</a:t>
            </a:r>
          </a:p>
          <a:p>
            <a:pPr marL="0" indent="0">
              <a:buNone/>
            </a:pPr>
            <a:endParaRPr lang="fr-CA" b="1" dirty="0"/>
          </a:p>
          <a:p>
            <a:pPr marL="0" indent="0">
              <a:buNone/>
            </a:pPr>
            <a:r>
              <a:rPr lang="fr-CA" dirty="0"/>
              <a:t>Napoléon demande aux citoyens s’ils sont en accord avec la décision du sénat lors d’un </a:t>
            </a:r>
            <a:r>
              <a:rPr lang="fr-CA" u="sng" dirty="0">
                <a:solidFill>
                  <a:srgbClr val="FF0000"/>
                </a:solidFill>
              </a:rPr>
              <a:t>plébiscite</a:t>
            </a:r>
            <a:r>
              <a:rPr lang="fr-CA" dirty="0"/>
              <a:t>.   (Une question que le gouvernement demande aux citoyens)</a:t>
            </a:r>
          </a:p>
          <a:p>
            <a:pPr marL="0" indent="0">
              <a:buNone/>
            </a:pPr>
            <a:r>
              <a:rPr lang="fr-CA" dirty="0"/>
              <a:t> Réponse des citoyens:  </a:t>
            </a:r>
            <a:r>
              <a:rPr lang="fr-CA" dirty="0">
                <a:solidFill>
                  <a:srgbClr val="FF0000"/>
                </a:solidFill>
              </a:rPr>
              <a:t>3,5 millions vote en faveur.</a:t>
            </a:r>
          </a:p>
          <a:p>
            <a:pPr marL="0" indent="0">
              <a:buNone/>
            </a:pPr>
            <a:r>
              <a:rPr lang="fr-CA" dirty="0">
                <a:solidFill>
                  <a:srgbClr val="FF0000"/>
                </a:solidFill>
              </a:rPr>
              <a:t>C’est le retour de la monarchie</a:t>
            </a:r>
            <a:endParaRPr lang="fr-CA" dirty="0"/>
          </a:p>
        </p:txBody>
      </p:sp>
    </p:spTree>
    <p:extLst>
      <p:ext uri="{BB962C8B-B14F-4D97-AF65-F5344CB8AC3E}">
        <p14:creationId xmlns:p14="http://schemas.microsoft.com/office/powerpoint/2010/main" val="208691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fr-CA" altLang="en-US"/>
              <a:t>Empereur de la France</a:t>
            </a:r>
            <a:endParaRPr lang="en-US" altLang="en-US"/>
          </a:p>
        </p:txBody>
      </p:sp>
      <p:sp>
        <p:nvSpPr>
          <p:cNvPr id="20483" name="Rectangle 3"/>
          <p:cNvSpPr>
            <a:spLocks noGrp="1" noChangeArrowheads="1"/>
          </p:cNvSpPr>
          <p:nvPr>
            <p:ph type="body" idx="1"/>
          </p:nvPr>
        </p:nvSpPr>
        <p:spPr/>
        <p:txBody>
          <a:bodyPr/>
          <a:lstStyle/>
          <a:p>
            <a:pPr marL="533400" indent="-533400">
              <a:lnSpc>
                <a:spcPct val="80000"/>
              </a:lnSpc>
            </a:pPr>
            <a:r>
              <a:rPr lang="fr-CA" altLang="en-US" sz="2400" dirty="0"/>
              <a:t>Comme empereur, Napoléon continua d’étendre le territoire de la France.  Avec chaque victoire, il nomma un membre de sa famille comme roi du nouveau territoire (sauf quand il avait vaincu l’Italie; c’était lui le roi de l’Italie)</a:t>
            </a:r>
          </a:p>
          <a:p>
            <a:pPr marL="533400" indent="-533400">
              <a:lnSpc>
                <a:spcPct val="80000"/>
              </a:lnSpc>
              <a:buFontTx/>
              <a:buAutoNum type="arabicPeriod"/>
            </a:pPr>
            <a:r>
              <a:rPr lang="fr-CA" altLang="en-US" sz="2400" dirty="0"/>
              <a:t>Un de ses frères étaient roi de l’Espagne</a:t>
            </a:r>
          </a:p>
          <a:p>
            <a:pPr marL="533400" indent="-533400">
              <a:lnSpc>
                <a:spcPct val="80000"/>
              </a:lnSpc>
              <a:buFontTx/>
              <a:buAutoNum type="arabicPeriod"/>
            </a:pPr>
            <a:r>
              <a:rPr lang="fr-CA" altLang="en-US" sz="2400" dirty="0"/>
              <a:t>Un autre le roi de l’Allemagne</a:t>
            </a:r>
          </a:p>
          <a:p>
            <a:pPr marL="533400" indent="-533400">
              <a:lnSpc>
                <a:spcPct val="80000"/>
              </a:lnSpc>
              <a:buFontTx/>
              <a:buAutoNum type="arabicPeriod"/>
            </a:pPr>
            <a:r>
              <a:rPr lang="fr-CA" altLang="en-US" sz="2400" dirty="0"/>
              <a:t>Et un autre le roi d’Holland</a:t>
            </a:r>
          </a:p>
          <a:p>
            <a:pPr marL="533400" indent="-533400">
              <a:lnSpc>
                <a:spcPct val="80000"/>
              </a:lnSpc>
              <a:buNone/>
            </a:pPr>
            <a:endParaRPr lang="fr-CA" altLang="en-US" sz="2400" dirty="0"/>
          </a:p>
          <a:p>
            <a:pPr marL="533400" indent="-533400">
              <a:lnSpc>
                <a:spcPct val="80000"/>
              </a:lnSpc>
            </a:pPr>
            <a:endParaRPr lang="en-US" altLang="en-US" sz="2400" dirty="0"/>
          </a:p>
        </p:txBody>
      </p:sp>
    </p:spTree>
    <p:extLst>
      <p:ext uri="{BB962C8B-B14F-4D97-AF65-F5344CB8AC3E}">
        <p14:creationId xmlns:p14="http://schemas.microsoft.com/office/powerpoint/2010/main" val="2792357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r>
              <a:rPr lang="fr-CA" dirty="0"/>
              <a:t>Qui est-il ?</a:t>
            </a:r>
          </a:p>
          <a:p>
            <a:r>
              <a:rPr lang="fr-CA" dirty="0"/>
              <a:t>Quel lien entre la révolution française et ce personnage historique?</a:t>
            </a:r>
          </a:p>
          <a:p>
            <a:r>
              <a:rPr lang="fr-CA" dirty="0"/>
              <a:t>Va-t-il respecter les idées de la Révolution française?</a:t>
            </a:r>
          </a:p>
          <a:p>
            <a:r>
              <a:rPr lang="fr-CA" dirty="0"/>
              <a:t>Points positifs versus les points négatifs.</a:t>
            </a:r>
            <a:endParaRPr lang="en-US" dirty="0"/>
          </a:p>
        </p:txBody>
      </p:sp>
    </p:spTree>
    <p:extLst>
      <p:ext uri="{BB962C8B-B14F-4D97-AF65-F5344CB8AC3E}">
        <p14:creationId xmlns:p14="http://schemas.microsoft.com/office/powerpoint/2010/main" val="3254714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fr-CA" altLang="en-US"/>
              <a:t>La fin de Napoléon</a:t>
            </a:r>
            <a:endParaRPr lang="en-US" altLang="en-US"/>
          </a:p>
        </p:txBody>
      </p:sp>
      <p:sp>
        <p:nvSpPr>
          <p:cNvPr id="21507" name="Rectangle 3"/>
          <p:cNvSpPr>
            <a:spLocks noGrp="1" noChangeArrowheads="1"/>
          </p:cNvSpPr>
          <p:nvPr>
            <p:ph type="body" idx="1"/>
          </p:nvPr>
        </p:nvSpPr>
        <p:spPr/>
        <p:txBody>
          <a:bodyPr/>
          <a:lstStyle/>
          <a:p>
            <a:pPr>
              <a:lnSpc>
                <a:spcPct val="90000"/>
              </a:lnSpc>
            </a:pPr>
            <a:r>
              <a:rPr lang="fr-CA" altLang="en-US" dirty="0"/>
              <a:t>En 1812, Napoléon envahie la Russie</a:t>
            </a:r>
            <a:r>
              <a:rPr lang="en-US" altLang="en-US" dirty="0"/>
              <a:t>.</a:t>
            </a:r>
          </a:p>
          <a:p>
            <a:pPr>
              <a:lnSpc>
                <a:spcPct val="90000"/>
              </a:lnSpc>
            </a:pPr>
            <a:r>
              <a:rPr lang="fr-CA" altLang="en-US" dirty="0"/>
              <a:t>Ce dernier n’avait pas une armée très forte donc ils se sont sauvés.  Dans la capitale de Moscou, c’était l’hiver et les soldats français n’étaient pas prêt pour endurer ou se battre dans un tel climat.  La plupart sont morts sans avoir lancé une balle de leurs fusils.  Une autre défaite pour le moral des hommes soldats à Napoléon.</a:t>
            </a:r>
          </a:p>
          <a:p>
            <a:pPr>
              <a:lnSpc>
                <a:spcPct val="90000"/>
              </a:lnSpc>
              <a:buFontTx/>
              <a:buNone/>
            </a:pPr>
            <a:r>
              <a:rPr lang="fr-CA" altLang="en-US" dirty="0"/>
              <a:t>**Est-ce qu’il y a quelqu’un autre qui a fait la même erreur dans notre histoire?**</a:t>
            </a:r>
            <a:endParaRPr lang="en-US" altLang="en-US" dirty="0"/>
          </a:p>
        </p:txBody>
      </p:sp>
    </p:spTree>
    <p:extLst>
      <p:ext uri="{BB962C8B-B14F-4D97-AF65-F5344CB8AC3E}">
        <p14:creationId xmlns:p14="http://schemas.microsoft.com/office/powerpoint/2010/main" val="827883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CA" altLang="en-US" sz="4000"/>
              <a:t>Pourquoi que Napoléon est chanceux?</a:t>
            </a:r>
            <a:endParaRPr lang="en-US" altLang="en-US" sz="4000"/>
          </a:p>
        </p:txBody>
      </p:sp>
      <p:sp>
        <p:nvSpPr>
          <p:cNvPr id="7171" name="Rectangle 6"/>
          <p:cNvSpPr>
            <a:spLocks noGrp="1" noChangeArrowheads="1"/>
          </p:cNvSpPr>
          <p:nvPr>
            <p:ph type="body" sz="half" idx="1"/>
          </p:nvPr>
        </p:nvSpPr>
        <p:spPr/>
        <p:txBody>
          <a:bodyPr/>
          <a:lstStyle/>
          <a:p>
            <a:pPr marL="533400" indent="-533400">
              <a:buNone/>
            </a:pPr>
            <a:r>
              <a:rPr lang="fr-CA" altLang="en-US" u="sng"/>
              <a:t>Caractéristiques </a:t>
            </a:r>
          </a:p>
          <a:p>
            <a:pPr marL="533400" indent="-533400">
              <a:buNone/>
            </a:pPr>
            <a:r>
              <a:rPr lang="fr-CA" altLang="en-US" u="sng"/>
              <a:t>positives</a:t>
            </a:r>
          </a:p>
          <a:p>
            <a:pPr marL="533400" indent="-533400">
              <a:buFontTx/>
              <a:buAutoNum type="arabicPeriod"/>
            </a:pPr>
            <a:r>
              <a:rPr lang="fr-CA" altLang="en-US"/>
              <a:t>Beaucoup d’énergie</a:t>
            </a:r>
          </a:p>
          <a:p>
            <a:pPr marL="533400" indent="-533400">
              <a:buFontTx/>
              <a:buAutoNum type="arabicPeriod"/>
            </a:pPr>
            <a:r>
              <a:rPr lang="fr-CA" altLang="en-US"/>
              <a:t>Courageux </a:t>
            </a:r>
          </a:p>
          <a:p>
            <a:pPr marL="533400" indent="-533400">
              <a:buFontTx/>
              <a:buAutoNum type="arabicPeriod"/>
            </a:pPr>
            <a:r>
              <a:rPr lang="fr-CA" altLang="en-US"/>
              <a:t>Imaginaire</a:t>
            </a:r>
          </a:p>
          <a:p>
            <a:pPr marL="533400" indent="-533400">
              <a:buFontTx/>
              <a:buAutoNum type="arabicPeriod"/>
            </a:pPr>
            <a:r>
              <a:rPr lang="fr-CA" altLang="en-US"/>
              <a:t>Connaissance militaire avancée</a:t>
            </a:r>
          </a:p>
          <a:p>
            <a:pPr marL="533400" indent="-533400">
              <a:buFontTx/>
              <a:buAutoNum type="arabicPeriod"/>
            </a:pPr>
            <a:r>
              <a:rPr lang="fr-CA" altLang="en-US"/>
              <a:t>Leadership captivant </a:t>
            </a:r>
            <a:endParaRPr lang="en-US" altLang="en-US"/>
          </a:p>
        </p:txBody>
      </p:sp>
      <p:pic>
        <p:nvPicPr>
          <p:cNvPr id="7172" name="Picture 8" descr="Napoleon Bonaparte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53200" y="1752600"/>
            <a:ext cx="2590800" cy="4038600"/>
          </a:xfrm>
          <a:noFill/>
        </p:spPr>
      </p:pic>
    </p:spTree>
    <p:extLst>
      <p:ext uri="{BB962C8B-B14F-4D97-AF65-F5344CB8AC3E}">
        <p14:creationId xmlns:p14="http://schemas.microsoft.com/office/powerpoint/2010/main" val="3615905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0766" y="537166"/>
            <a:ext cx="9530866" cy="5747723"/>
          </a:xfrm>
          <a:prstGeom prst="rect">
            <a:avLst/>
          </a:prstGeom>
        </p:spPr>
      </p:pic>
    </p:spTree>
    <p:extLst>
      <p:ext uri="{BB962C8B-B14F-4D97-AF65-F5344CB8AC3E}">
        <p14:creationId xmlns:p14="http://schemas.microsoft.com/office/powerpoint/2010/main" val="4207755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r>
              <a:rPr lang="en-US" dirty="0">
                <a:hlinkClick r:id="rId2"/>
              </a:rPr>
              <a:t>https://www.youtube.com/watch?v=t05O-iVx2R8&amp;feature=youtu.be</a:t>
            </a:r>
          </a:p>
          <a:p>
            <a:r>
              <a:rPr lang="en-US" dirty="0">
                <a:hlinkClick r:id="rId2"/>
              </a:rPr>
              <a:t>https://www.youtube.com/watch?v=KrAa_YXDDdA</a:t>
            </a:r>
            <a:endParaRPr lang="en-US" dirty="0"/>
          </a:p>
          <a:p>
            <a:r>
              <a:rPr lang="en-US" dirty="0">
                <a:hlinkClick r:id="rId3"/>
              </a:rPr>
              <a:t>https://www.youtube.com/watch?v=bzSVLgFxaPg&amp;app=desktop</a:t>
            </a:r>
            <a:endParaRPr lang="en-US" dirty="0"/>
          </a:p>
          <a:p>
            <a:r>
              <a:rPr lang="en-US" dirty="0">
                <a:hlinkClick r:id="rId4"/>
              </a:rPr>
              <a:t>https://www.youtube.com/watch?v=2Y62uos21rA&amp;app=desktop</a:t>
            </a:r>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168048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Napoléon</a:t>
            </a:r>
            <a:endParaRPr lang="en-US" dirty="0"/>
          </a:p>
        </p:txBody>
      </p:sp>
      <p:sp>
        <p:nvSpPr>
          <p:cNvPr id="3" name="Espace réservé du contenu 2"/>
          <p:cNvSpPr>
            <a:spLocks noGrp="1"/>
          </p:cNvSpPr>
          <p:nvPr>
            <p:ph sz="half" idx="1"/>
          </p:nvPr>
        </p:nvSpPr>
        <p:spPr/>
        <p:txBody>
          <a:bodyPr/>
          <a:lstStyle/>
          <a:p>
            <a:r>
              <a:rPr lang="fr-CA" dirty="0"/>
              <a:t>Respectées les idées des révolutionnaires </a:t>
            </a:r>
            <a:endParaRPr lang="en-US" dirty="0"/>
          </a:p>
        </p:txBody>
      </p:sp>
      <p:sp>
        <p:nvSpPr>
          <p:cNvPr id="4" name="Espace réservé du contenu 3"/>
          <p:cNvSpPr>
            <a:spLocks noGrp="1"/>
          </p:cNvSpPr>
          <p:nvPr>
            <p:ph sz="half" idx="2"/>
          </p:nvPr>
        </p:nvSpPr>
        <p:spPr/>
        <p:txBody>
          <a:bodyPr/>
          <a:lstStyle/>
          <a:p>
            <a:r>
              <a:rPr lang="fr-CA" dirty="0"/>
              <a:t>N’a pas respectées les idées </a:t>
            </a:r>
            <a:r>
              <a:rPr lang="fr-CA"/>
              <a:t>des révolutionnaires </a:t>
            </a:r>
            <a:endParaRPr lang="en-US" dirty="0"/>
          </a:p>
        </p:txBody>
      </p:sp>
    </p:spTree>
    <p:extLst>
      <p:ext uri="{BB962C8B-B14F-4D97-AF65-F5344CB8AC3E}">
        <p14:creationId xmlns:p14="http://schemas.microsoft.com/office/powerpoint/2010/main" val="3523007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r>
              <a:rPr lang="en-US" dirty="0">
                <a:hlinkClick r:id="rId2"/>
              </a:rPr>
              <a:t>https://www.youtube.com/watch?v=xn9YZRcNaO4</a:t>
            </a:r>
            <a:endParaRPr lang="en-US" dirty="0"/>
          </a:p>
          <a:p>
            <a:endParaRPr lang="en-US" dirty="0"/>
          </a:p>
        </p:txBody>
      </p:sp>
    </p:spTree>
    <p:extLst>
      <p:ext uri="{BB962C8B-B14F-4D97-AF65-F5344CB8AC3E}">
        <p14:creationId xmlns:p14="http://schemas.microsoft.com/office/powerpoint/2010/main" val="1765861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Le château de Versailles</a:t>
            </a:r>
            <a:endParaRPr lang="en-US" dirty="0"/>
          </a:p>
        </p:txBody>
      </p:sp>
      <p:sp>
        <p:nvSpPr>
          <p:cNvPr id="3" name="Content Placeholder 2"/>
          <p:cNvSpPr>
            <a:spLocks noGrp="1"/>
          </p:cNvSpPr>
          <p:nvPr>
            <p:ph idx="1"/>
          </p:nvPr>
        </p:nvSpPr>
        <p:spPr/>
        <p:txBody>
          <a:bodyPr/>
          <a:lstStyle/>
          <a:p>
            <a:r>
              <a:rPr lang="en-US" dirty="0">
                <a:hlinkClick r:id="rId2"/>
              </a:rPr>
              <a:t>https://www.versailles-tourisme.com/chateau-de-versailles.html</a:t>
            </a:r>
            <a:endParaRPr lang="en-US" dirty="0"/>
          </a:p>
          <a:p>
            <a:endParaRPr lang="en-US" dirty="0"/>
          </a:p>
        </p:txBody>
      </p:sp>
    </p:spTree>
    <p:extLst>
      <p:ext uri="{BB962C8B-B14F-4D97-AF65-F5344CB8AC3E}">
        <p14:creationId xmlns:p14="http://schemas.microsoft.com/office/powerpoint/2010/main" val="244767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hlinkClick r:id="rId2"/>
              </a:rPr>
              <a:t>https://www.youtube.com/watch?v=_uA0aRMRiCk&amp;app=desktop</a:t>
            </a:r>
            <a:endParaRPr lang="en-US"/>
          </a:p>
          <a:p>
            <a:endParaRPr lang="en-US"/>
          </a:p>
        </p:txBody>
      </p:sp>
    </p:spTree>
    <p:extLst>
      <p:ext uri="{BB962C8B-B14F-4D97-AF65-F5344CB8AC3E}">
        <p14:creationId xmlns:p14="http://schemas.microsoft.com/office/powerpoint/2010/main" val="4138180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 Voici la situation en France à la suite de la mort de Louis XVI</a:t>
            </a:r>
            <a:endParaRPr lang="en-US" dirty="0"/>
          </a:p>
        </p:txBody>
      </p:sp>
      <p:sp>
        <p:nvSpPr>
          <p:cNvPr id="3" name="Espace réservé du contenu 2"/>
          <p:cNvSpPr>
            <a:spLocks noGrp="1"/>
          </p:cNvSpPr>
          <p:nvPr>
            <p:ph idx="1"/>
          </p:nvPr>
        </p:nvSpPr>
        <p:spPr/>
        <p:txBody>
          <a:bodyPr/>
          <a:lstStyle/>
          <a:p>
            <a:r>
              <a:rPr lang="fr-CA" dirty="0"/>
              <a:t>Il y a encore </a:t>
            </a:r>
            <a:r>
              <a:rPr lang="fr-CA" dirty="0">
                <a:solidFill>
                  <a:srgbClr val="FF0000"/>
                </a:solidFill>
              </a:rPr>
              <a:t>des problèmes économiques</a:t>
            </a:r>
          </a:p>
          <a:p>
            <a:r>
              <a:rPr lang="fr-CA" dirty="0"/>
              <a:t>Il y a encore </a:t>
            </a:r>
            <a:r>
              <a:rPr lang="fr-CA" dirty="0">
                <a:solidFill>
                  <a:srgbClr val="FF0000"/>
                </a:solidFill>
              </a:rPr>
              <a:t>des problèmes politiques  </a:t>
            </a:r>
            <a:r>
              <a:rPr lang="fr-CA" dirty="0"/>
              <a:t>(le pouvoir change souvent)</a:t>
            </a:r>
          </a:p>
          <a:p>
            <a:r>
              <a:rPr lang="fr-CA" dirty="0"/>
              <a:t>Il y a encore </a:t>
            </a:r>
            <a:r>
              <a:rPr lang="fr-CA" dirty="0">
                <a:solidFill>
                  <a:srgbClr val="FF0000"/>
                </a:solidFill>
              </a:rPr>
              <a:t>de la misère</a:t>
            </a:r>
          </a:p>
          <a:p>
            <a:r>
              <a:rPr lang="fr-CA" dirty="0"/>
              <a:t>Le peuple devient encore de </a:t>
            </a:r>
            <a:r>
              <a:rPr lang="fr-CA" dirty="0">
                <a:solidFill>
                  <a:srgbClr val="FF0000"/>
                </a:solidFill>
              </a:rPr>
              <a:t>plus en plus mécontent</a:t>
            </a:r>
          </a:p>
          <a:p>
            <a:r>
              <a:rPr lang="fr-CA" dirty="0"/>
              <a:t>Les proches du roi veulent créer un complot pour </a:t>
            </a:r>
            <a:r>
              <a:rPr lang="fr-CA" dirty="0">
                <a:solidFill>
                  <a:srgbClr val="FF0000"/>
                </a:solidFill>
              </a:rPr>
              <a:t>avoir à nouveau la monarchie.</a:t>
            </a:r>
            <a:endParaRPr lang="en-US" dirty="0">
              <a:solidFill>
                <a:srgbClr val="FF0000"/>
              </a:solidFill>
            </a:endParaRPr>
          </a:p>
        </p:txBody>
      </p:sp>
    </p:spTree>
    <p:extLst>
      <p:ext uri="{BB962C8B-B14F-4D97-AF65-F5344CB8AC3E}">
        <p14:creationId xmlns:p14="http://schemas.microsoft.com/office/powerpoint/2010/main" val="2448296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https://www.youtube.com/watch?v=t05O-iVx2R8&amp;feature=youtu.be</a:t>
            </a:r>
            <a:endParaRPr lang="en-US" dirty="0"/>
          </a:p>
          <a:p>
            <a:endParaRPr lang="en-US" dirty="0"/>
          </a:p>
        </p:txBody>
      </p:sp>
    </p:spTree>
    <p:extLst>
      <p:ext uri="{BB962C8B-B14F-4D97-AF65-F5344CB8AC3E}">
        <p14:creationId xmlns:p14="http://schemas.microsoft.com/office/powerpoint/2010/main" val="54653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89" y="348088"/>
            <a:ext cx="3653307" cy="5860513"/>
          </a:xfrm>
          <a:prstGeom prst="rect">
            <a:avLst/>
          </a:prstGeom>
        </p:spPr>
      </p:pic>
      <p:pic>
        <p:nvPicPr>
          <p:cNvPr id="4" name="Image 3"/>
          <p:cNvPicPr>
            <a:picLocks noChangeAspect="1"/>
          </p:cNvPicPr>
          <p:nvPr/>
        </p:nvPicPr>
        <p:blipFill>
          <a:blip r:embed="rId3"/>
          <a:stretch>
            <a:fillRect/>
          </a:stretch>
        </p:blipFill>
        <p:spPr>
          <a:xfrm>
            <a:off x="6067291" y="970409"/>
            <a:ext cx="5981700" cy="4067175"/>
          </a:xfrm>
          <a:prstGeom prst="rect">
            <a:avLst/>
          </a:prstGeom>
        </p:spPr>
      </p:pic>
    </p:spTree>
    <p:extLst>
      <p:ext uri="{BB962C8B-B14F-4D97-AF65-F5344CB8AC3E}">
        <p14:creationId xmlns:p14="http://schemas.microsoft.com/office/powerpoint/2010/main" val="4228435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sacre Napoléon - Dav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765175"/>
            <a:ext cx="8280400"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Line 6"/>
          <p:cNvSpPr>
            <a:spLocks noChangeShapeType="1"/>
          </p:cNvSpPr>
          <p:nvPr/>
        </p:nvSpPr>
        <p:spPr bwMode="auto">
          <a:xfrm flipH="1" flipV="1">
            <a:off x="3071813" y="4508501"/>
            <a:ext cx="0" cy="15843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3" name="Text Box 7"/>
          <p:cNvSpPr txBox="1">
            <a:spLocks noChangeArrowheads="1"/>
          </p:cNvSpPr>
          <p:nvPr/>
        </p:nvSpPr>
        <p:spPr bwMode="auto">
          <a:xfrm>
            <a:off x="7824788" y="6165850"/>
            <a:ext cx="1511300" cy="3365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b="1">
                <a:solidFill>
                  <a:schemeClr val="bg1"/>
                </a:solidFill>
              </a:rPr>
              <a:t>Napoléon Ier</a:t>
            </a:r>
          </a:p>
        </p:txBody>
      </p:sp>
      <p:sp>
        <p:nvSpPr>
          <p:cNvPr id="9224" name="Line 8"/>
          <p:cNvSpPr>
            <a:spLocks noChangeShapeType="1"/>
          </p:cNvSpPr>
          <p:nvPr/>
        </p:nvSpPr>
        <p:spPr bwMode="auto">
          <a:xfrm>
            <a:off x="4583113" y="692150"/>
            <a:ext cx="576262" cy="20891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 name="Text Box 9"/>
          <p:cNvSpPr txBox="1">
            <a:spLocks noChangeArrowheads="1"/>
          </p:cNvSpPr>
          <p:nvPr/>
        </p:nvSpPr>
        <p:spPr bwMode="auto">
          <a:xfrm>
            <a:off x="3935413" y="115889"/>
            <a:ext cx="1873250" cy="5810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600" b="1">
                <a:solidFill>
                  <a:schemeClr val="bg1"/>
                </a:solidFill>
              </a:rPr>
              <a:t>David en train de peindre</a:t>
            </a:r>
          </a:p>
        </p:txBody>
      </p:sp>
      <p:sp>
        <p:nvSpPr>
          <p:cNvPr id="9226" name="Line 10"/>
          <p:cNvSpPr>
            <a:spLocks noChangeShapeType="1"/>
          </p:cNvSpPr>
          <p:nvPr/>
        </p:nvSpPr>
        <p:spPr bwMode="auto">
          <a:xfrm flipH="1">
            <a:off x="5591175" y="549275"/>
            <a:ext cx="1657350" cy="30241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7" name="Text Box 11"/>
          <p:cNvSpPr txBox="1">
            <a:spLocks noChangeArrowheads="1"/>
          </p:cNvSpPr>
          <p:nvPr/>
        </p:nvSpPr>
        <p:spPr bwMode="auto">
          <a:xfrm>
            <a:off x="5951539" y="188914"/>
            <a:ext cx="2879725" cy="33855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b="1" dirty="0">
                <a:solidFill>
                  <a:schemeClr val="bg1"/>
                </a:solidFill>
              </a:rPr>
              <a:t>La mère de Napoléon </a:t>
            </a:r>
          </a:p>
        </p:txBody>
      </p:sp>
      <p:sp>
        <p:nvSpPr>
          <p:cNvPr id="9228" name="Line 12"/>
          <p:cNvSpPr>
            <a:spLocks noChangeShapeType="1"/>
          </p:cNvSpPr>
          <p:nvPr/>
        </p:nvSpPr>
        <p:spPr bwMode="auto">
          <a:xfrm flipH="1">
            <a:off x="7535864" y="476251"/>
            <a:ext cx="1944687" cy="36734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Text Box 13"/>
          <p:cNvSpPr txBox="1">
            <a:spLocks noChangeArrowheads="1"/>
          </p:cNvSpPr>
          <p:nvPr/>
        </p:nvSpPr>
        <p:spPr bwMode="auto">
          <a:xfrm>
            <a:off x="8939214" y="188913"/>
            <a:ext cx="1728787" cy="3365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600" b="1">
                <a:solidFill>
                  <a:schemeClr val="bg1"/>
                </a:solidFill>
              </a:rPr>
              <a:t>Le pape Pie VII</a:t>
            </a:r>
          </a:p>
        </p:txBody>
      </p:sp>
      <p:sp>
        <p:nvSpPr>
          <p:cNvPr id="9230" name="Line 14"/>
          <p:cNvSpPr>
            <a:spLocks noChangeShapeType="1"/>
          </p:cNvSpPr>
          <p:nvPr/>
        </p:nvSpPr>
        <p:spPr bwMode="auto">
          <a:xfrm flipH="1" flipV="1">
            <a:off x="5735638" y="4941888"/>
            <a:ext cx="0" cy="12239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1" name="Text Box 15"/>
          <p:cNvSpPr txBox="1">
            <a:spLocks noChangeArrowheads="1"/>
          </p:cNvSpPr>
          <p:nvPr/>
        </p:nvSpPr>
        <p:spPr bwMode="auto">
          <a:xfrm>
            <a:off x="2495550" y="6092826"/>
            <a:ext cx="1873250" cy="5810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b="1">
                <a:solidFill>
                  <a:schemeClr val="bg1"/>
                </a:solidFill>
              </a:rPr>
              <a:t>Frères et sœurs </a:t>
            </a:r>
          </a:p>
          <a:p>
            <a:pPr algn="ctr" eaLnBrk="1" hangingPunct="1">
              <a:spcBef>
                <a:spcPct val="0"/>
              </a:spcBef>
              <a:buFontTx/>
              <a:buNone/>
            </a:pPr>
            <a:r>
              <a:rPr lang="fr-FR" altLang="fr-FR" sz="1600" b="1">
                <a:solidFill>
                  <a:schemeClr val="bg1"/>
                </a:solidFill>
              </a:rPr>
              <a:t>de Napoléon</a:t>
            </a:r>
          </a:p>
        </p:txBody>
      </p:sp>
      <p:sp>
        <p:nvSpPr>
          <p:cNvPr id="9232" name="Line 16"/>
          <p:cNvSpPr>
            <a:spLocks noChangeShapeType="1"/>
          </p:cNvSpPr>
          <p:nvPr/>
        </p:nvSpPr>
        <p:spPr bwMode="auto">
          <a:xfrm flipH="1" flipV="1">
            <a:off x="6672263" y="4365626"/>
            <a:ext cx="1295400" cy="18002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3" name="Text Box 17"/>
          <p:cNvSpPr txBox="1">
            <a:spLocks noChangeArrowheads="1"/>
          </p:cNvSpPr>
          <p:nvPr/>
        </p:nvSpPr>
        <p:spPr bwMode="auto">
          <a:xfrm>
            <a:off x="4943475" y="6092826"/>
            <a:ext cx="1512888" cy="5810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b="1">
                <a:solidFill>
                  <a:schemeClr val="bg1"/>
                </a:solidFill>
              </a:rPr>
              <a:t>Impératrice Joséphine</a:t>
            </a:r>
          </a:p>
        </p:txBody>
      </p:sp>
      <p:sp>
        <p:nvSpPr>
          <p:cNvPr id="25617" name="Text Box 17"/>
          <p:cNvSpPr txBox="1">
            <a:spLocks noChangeArrowheads="1"/>
          </p:cNvSpPr>
          <p:nvPr/>
        </p:nvSpPr>
        <p:spPr bwMode="auto">
          <a:xfrm>
            <a:off x="1703388" y="1"/>
            <a:ext cx="2089150" cy="132343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1600" b="1" i="1"/>
              <a:t>Le sacre de Napoléon Ier à Notre-Dame de Paris – 2 décembre 1804 – Jacques-Louis David</a:t>
            </a:r>
          </a:p>
        </p:txBody>
      </p:sp>
    </p:spTree>
    <p:extLst>
      <p:ext uri="{BB962C8B-B14F-4D97-AF65-F5344CB8AC3E}">
        <p14:creationId xmlns:p14="http://schemas.microsoft.com/office/powerpoint/2010/main" val="3596408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animEffect transition="in" filter="checkerboard(across)">
                                      <p:cBhvr>
                                        <p:cTn id="11" dur="500"/>
                                        <p:tgtEl>
                                          <p:spTgt spid="922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9222"/>
                                        </p:tgtEl>
                                        <p:attrNameLst>
                                          <p:attrName>style.visibility</p:attrName>
                                        </p:attrNameLst>
                                      </p:cBhvr>
                                      <p:to>
                                        <p:strVal val="visible"/>
                                      </p:to>
                                    </p:set>
                                    <p:animEffect transition="in" filter="checkerboard(across)">
                                      <p:cBhvr>
                                        <p:cTn id="16" dur="500"/>
                                        <p:tgtEl>
                                          <p:spTgt spid="92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9231"/>
                                        </p:tgtEl>
                                        <p:attrNameLst>
                                          <p:attrName>style.visibility</p:attrName>
                                        </p:attrNameLst>
                                      </p:cBhvr>
                                      <p:to>
                                        <p:strVal val="visible"/>
                                      </p:to>
                                    </p:set>
                                    <p:animEffect transition="in" filter="checkerboard(across)">
                                      <p:cBhvr>
                                        <p:cTn id="21" dur="500"/>
                                        <p:tgtEl>
                                          <p:spTgt spid="923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9224"/>
                                        </p:tgtEl>
                                        <p:attrNameLst>
                                          <p:attrName>style.visibility</p:attrName>
                                        </p:attrNameLst>
                                      </p:cBhvr>
                                      <p:to>
                                        <p:strVal val="visible"/>
                                      </p:to>
                                    </p:set>
                                    <p:animEffect transition="in" filter="checkerboard(across)">
                                      <p:cBhvr>
                                        <p:cTn id="26" dur="500"/>
                                        <p:tgtEl>
                                          <p:spTgt spid="922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9225"/>
                                        </p:tgtEl>
                                        <p:attrNameLst>
                                          <p:attrName>style.visibility</p:attrName>
                                        </p:attrNameLst>
                                      </p:cBhvr>
                                      <p:to>
                                        <p:strVal val="visible"/>
                                      </p:to>
                                    </p:set>
                                    <p:animEffect transition="in" filter="checkerboard(across)">
                                      <p:cBhvr>
                                        <p:cTn id="31" dur="500"/>
                                        <p:tgtEl>
                                          <p:spTgt spid="922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9226"/>
                                        </p:tgtEl>
                                        <p:attrNameLst>
                                          <p:attrName>style.visibility</p:attrName>
                                        </p:attrNameLst>
                                      </p:cBhvr>
                                      <p:to>
                                        <p:strVal val="visible"/>
                                      </p:to>
                                    </p:set>
                                    <p:animEffect transition="in" filter="checkerboard(across)">
                                      <p:cBhvr>
                                        <p:cTn id="36" dur="500"/>
                                        <p:tgtEl>
                                          <p:spTgt spid="922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9227"/>
                                        </p:tgtEl>
                                        <p:attrNameLst>
                                          <p:attrName>style.visibility</p:attrName>
                                        </p:attrNameLst>
                                      </p:cBhvr>
                                      <p:to>
                                        <p:strVal val="visible"/>
                                      </p:to>
                                    </p:set>
                                    <p:animEffect transition="in" filter="checkerboard(across)">
                                      <p:cBhvr>
                                        <p:cTn id="41" dur="500"/>
                                        <p:tgtEl>
                                          <p:spTgt spid="922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9228"/>
                                        </p:tgtEl>
                                        <p:attrNameLst>
                                          <p:attrName>style.visibility</p:attrName>
                                        </p:attrNameLst>
                                      </p:cBhvr>
                                      <p:to>
                                        <p:strVal val="visible"/>
                                      </p:to>
                                    </p:set>
                                    <p:animEffect transition="in" filter="checkerboard(across)">
                                      <p:cBhvr>
                                        <p:cTn id="46" dur="500"/>
                                        <p:tgtEl>
                                          <p:spTgt spid="922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9229"/>
                                        </p:tgtEl>
                                        <p:attrNameLst>
                                          <p:attrName>style.visibility</p:attrName>
                                        </p:attrNameLst>
                                      </p:cBhvr>
                                      <p:to>
                                        <p:strVal val="visible"/>
                                      </p:to>
                                    </p:set>
                                    <p:animEffect transition="in" filter="checkerboard(across)">
                                      <p:cBhvr>
                                        <p:cTn id="51" dur="500"/>
                                        <p:tgtEl>
                                          <p:spTgt spid="922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9230"/>
                                        </p:tgtEl>
                                        <p:attrNameLst>
                                          <p:attrName>style.visibility</p:attrName>
                                        </p:attrNameLst>
                                      </p:cBhvr>
                                      <p:to>
                                        <p:strVal val="visible"/>
                                      </p:to>
                                    </p:set>
                                    <p:animEffect transition="in" filter="checkerboard(across)">
                                      <p:cBhvr>
                                        <p:cTn id="56" dur="500"/>
                                        <p:tgtEl>
                                          <p:spTgt spid="923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9233"/>
                                        </p:tgtEl>
                                        <p:attrNameLst>
                                          <p:attrName>style.visibility</p:attrName>
                                        </p:attrNameLst>
                                      </p:cBhvr>
                                      <p:to>
                                        <p:strVal val="visible"/>
                                      </p:to>
                                    </p:set>
                                    <p:animEffect transition="in" filter="checkerboard(across)">
                                      <p:cBhvr>
                                        <p:cTn id="61" dur="500"/>
                                        <p:tgtEl>
                                          <p:spTgt spid="923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9232"/>
                                        </p:tgtEl>
                                        <p:attrNameLst>
                                          <p:attrName>style.visibility</p:attrName>
                                        </p:attrNameLst>
                                      </p:cBhvr>
                                      <p:to>
                                        <p:strVal val="visible"/>
                                      </p:to>
                                    </p:set>
                                    <p:animEffect transition="in" filter="checkerboard(across)">
                                      <p:cBhvr>
                                        <p:cTn id="66" dur="500"/>
                                        <p:tgtEl>
                                          <p:spTgt spid="923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9223"/>
                                        </p:tgtEl>
                                        <p:attrNameLst>
                                          <p:attrName>style.visibility</p:attrName>
                                        </p:attrNameLst>
                                      </p:cBhvr>
                                      <p:to>
                                        <p:strVal val="visible"/>
                                      </p:to>
                                    </p:set>
                                    <p:animEffect transition="in" filter="checkerboard(across)">
                                      <p:cBhvr>
                                        <p:cTn id="71"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3" grpId="0" animBg="1"/>
      <p:bldP spid="9224" grpId="0" animBg="1"/>
      <p:bldP spid="9225" grpId="0" animBg="1"/>
      <p:bldP spid="9226" grpId="0" animBg="1"/>
      <p:bldP spid="9227" grpId="0" animBg="1"/>
      <p:bldP spid="9228" grpId="0" animBg="1"/>
      <p:bldP spid="9229" grpId="0" animBg="1"/>
      <p:bldP spid="9230" grpId="0" animBg="1"/>
      <p:bldP spid="9231" grpId="0" animBg="1"/>
      <p:bldP spid="9232" grpId="0" animBg="1"/>
      <p:bldP spid="9233" grpId="0" animBg="1"/>
      <p:bldP spid="256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Pourquoi Napoléon pour régler les problèmes de la France?</a:t>
            </a:r>
            <a:endParaRPr lang="en-US" dirty="0"/>
          </a:p>
        </p:txBody>
      </p:sp>
      <p:sp>
        <p:nvSpPr>
          <p:cNvPr id="3" name="Espace réservé du contenu 2"/>
          <p:cNvSpPr>
            <a:spLocks noGrp="1"/>
          </p:cNvSpPr>
          <p:nvPr>
            <p:ph idx="1"/>
          </p:nvPr>
        </p:nvSpPr>
        <p:spPr/>
        <p:txBody>
          <a:bodyPr/>
          <a:lstStyle/>
          <a:p>
            <a:r>
              <a:rPr lang="fr-CA" dirty="0"/>
              <a:t>Napoléon Bonaparte est envoyé en Italie du Nord pour combattre les Autrichiens qui veulent occupé le Nord de l’Italie</a:t>
            </a:r>
          </a:p>
          <a:p>
            <a:r>
              <a:rPr lang="fr-CA" dirty="0"/>
              <a:t>Victoire de Napoléon</a:t>
            </a:r>
            <a:endParaRPr lang="en-US" dirty="0"/>
          </a:p>
        </p:txBody>
      </p:sp>
    </p:spTree>
    <p:extLst>
      <p:ext uri="{BB962C8B-B14F-4D97-AF65-F5344CB8AC3E}">
        <p14:creationId xmlns:p14="http://schemas.microsoft.com/office/powerpoint/2010/main" val="1830544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Pourquoi Napoléon pour régler les problèmes de la France?</a:t>
            </a:r>
            <a:endParaRPr lang="en-US" dirty="0"/>
          </a:p>
        </p:txBody>
      </p:sp>
      <p:sp>
        <p:nvSpPr>
          <p:cNvPr id="3" name="Espace réservé du contenu 2"/>
          <p:cNvSpPr>
            <a:spLocks noGrp="1"/>
          </p:cNvSpPr>
          <p:nvPr>
            <p:ph idx="1"/>
          </p:nvPr>
        </p:nvSpPr>
        <p:spPr/>
        <p:txBody>
          <a:bodyPr/>
          <a:lstStyle/>
          <a:p>
            <a:r>
              <a:rPr lang="fr-CA" dirty="0"/>
              <a:t>Il est envoyé en Égypte pour arrêter les Britanniques à utiliser la route des Indes.  </a:t>
            </a:r>
          </a:p>
          <a:p>
            <a:pPr marL="0" indent="0">
              <a:buNone/>
            </a:pPr>
            <a:endParaRPr lang="fr-CA" dirty="0"/>
          </a:p>
          <a:p>
            <a:pPr marL="0" indent="0">
              <a:buNone/>
            </a:pPr>
            <a:r>
              <a:rPr lang="fr-CA" dirty="0"/>
              <a:t>Il ne se bat pas en Angleterre car ceux-ci avait la meilleure marine militaire</a:t>
            </a:r>
          </a:p>
          <a:p>
            <a:pPr marL="0" indent="0">
              <a:buNone/>
            </a:pPr>
            <a:endParaRPr lang="fr-CA" dirty="0"/>
          </a:p>
          <a:p>
            <a:pPr marL="0" indent="0">
              <a:buNone/>
            </a:pPr>
            <a:r>
              <a:rPr lang="fr-CA" dirty="0"/>
              <a:t>Napoléon va créer un blocus continental.  Il demande aux pays de l’Europe de ne pas faire du commerce avec les britanniques.  La Russie refuse.</a:t>
            </a:r>
            <a:endParaRPr lang="en-US" dirty="0"/>
          </a:p>
        </p:txBody>
      </p:sp>
    </p:spTree>
    <p:extLst>
      <p:ext uri="{BB962C8B-B14F-4D97-AF65-F5344CB8AC3E}">
        <p14:creationId xmlns:p14="http://schemas.microsoft.com/office/powerpoint/2010/main" val="1974741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Pourquoi Napoléon pour régler les problèmes de la France?</a:t>
            </a:r>
            <a:endParaRPr lang="en-US" dirty="0"/>
          </a:p>
        </p:txBody>
      </p:sp>
      <p:sp>
        <p:nvSpPr>
          <p:cNvPr id="3" name="Espace réservé du contenu 2"/>
          <p:cNvSpPr>
            <a:spLocks noGrp="1"/>
          </p:cNvSpPr>
          <p:nvPr>
            <p:ph idx="1"/>
          </p:nvPr>
        </p:nvSpPr>
        <p:spPr/>
        <p:txBody>
          <a:bodyPr/>
          <a:lstStyle/>
          <a:p>
            <a:r>
              <a:rPr lang="fr-CA" dirty="0"/>
              <a:t>Pendant qu’il était en Égypte, il reçoit des nouvelles que la capitale Paris est envahie par </a:t>
            </a:r>
          </a:p>
          <a:p>
            <a:pPr marL="0" indent="0">
              <a:buNone/>
            </a:pPr>
            <a:endParaRPr lang="fr-CA" dirty="0"/>
          </a:p>
          <a:p>
            <a:pPr marL="514350" indent="-514350">
              <a:buAutoNum type="arabicParenR"/>
            </a:pPr>
            <a:r>
              <a:rPr lang="fr-CA" dirty="0"/>
              <a:t>L’Autriche </a:t>
            </a:r>
          </a:p>
          <a:p>
            <a:pPr marL="514350" indent="-514350">
              <a:buAutoNum type="arabicParenR"/>
            </a:pPr>
            <a:r>
              <a:rPr lang="fr-CA" dirty="0"/>
              <a:t>La Russie</a:t>
            </a:r>
          </a:p>
          <a:p>
            <a:pPr marL="514350" indent="-514350">
              <a:buAutoNum type="arabicParenR"/>
            </a:pPr>
            <a:r>
              <a:rPr lang="fr-CA" dirty="0"/>
              <a:t>La Grande-Bretagne </a:t>
            </a:r>
            <a:endParaRPr lang="en-US" dirty="0"/>
          </a:p>
        </p:txBody>
      </p:sp>
    </p:spTree>
    <p:extLst>
      <p:ext uri="{BB962C8B-B14F-4D97-AF65-F5344CB8AC3E}">
        <p14:creationId xmlns:p14="http://schemas.microsoft.com/office/powerpoint/2010/main" val="60499712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937</Words>
  <Application>Microsoft Office PowerPoint</Application>
  <PresentationFormat>Grand écran</PresentationFormat>
  <Paragraphs>106</Paragraphs>
  <Slides>27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27</vt:i4>
      </vt:variant>
    </vt:vector>
  </HeadingPairs>
  <TitlesOfParts>
    <vt:vector size="34" baseType="lpstr">
      <vt:lpstr>Arial</vt:lpstr>
      <vt:lpstr>Arial Black</vt:lpstr>
      <vt:lpstr>Calibri</vt:lpstr>
      <vt:lpstr>Calibri Light</vt:lpstr>
      <vt:lpstr>Segoe UI Black</vt:lpstr>
      <vt:lpstr>Verdana</vt:lpstr>
      <vt:lpstr>Thème Office</vt:lpstr>
      <vt:lpstr>Napoléon Bonaparte</vt:lpstr>
      <vt:lpstr>Présentation PowerPoint</vt:lpstr>
      <vt:lpstr> Voici la situation en France à la suite de la mort de Louis XVI</vt:lpstr>
      <vt:lpstr>Présentation PowerPoint</vt:lpstr>
      <vt:lpstr>Présentation PowerPoint</vt:lpstr>
      <vt:lpstr>Présentation PowerPoint</vt:lpstr>
      <vt:lpstr>Pourquoi Napoléon pour régler les problèmes de la France?</vt:lpstr>
      <vt:lpstr>Pourquoi Napoléon pour régler les problèmes de la France?</vt:lpstr>
      <vt:lpstr>Pourquoi Napoléon pour régler les problèmes de la France?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Empereur de la France</vt:lpstr>
      <vt:lpstr>La fin de Napoléon</vt:lpstr>
      <vt:lpstr>Pourquoi que Napoléon est chanceux?</vt:lpstr>
      <vt:lpstr>Présentation PowerPoint</vt:lpstr>
      <vt:lpstr>Présentation PowerPoint</vt:lpstr>
      <vt:lpstr>Napoléon</vt:lpstr>
      <vt:lpstr>Présentation PowerPoint</vt:lpstr>
      <vt:lpstr>Le château de Versailles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Napoléon Bonaparte</dc:title>
  <dc:creator>Cyr, Jeannot (ASD-S)</dc:creator>
  <cp:lastModifiedBy>Cyr, Jeannot (ASD-S)</cp:lastModifiedBy>
  <cp:revision>40</cp:revision>
  <dcterms:created xsi:type="dcterms:W3CDTF">2018-02-22T18:49:30Z</dcterms:created>
  <dcterms:modified xsi:type="dcterms:W3CDTF">2020-03-12T15:18:54Z</dcterms:modified>
</cp:coreProperties>
</file>